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handoutMasterIdLst>
    <p:handoutMasterId r:id="rId55"/>
  </p:handoutMasterIdLst>
  <p:sldIdLst>
    <p:sldId id="392" r:id="rId3"/>
    <p:sldId id="461" r:id="rId4"/>
    <p:sldId id="654" r:id="rId5"/>
    <p:sldId id="655" r:id="rId6"/>
    <p:sldId id="464" r:id="rId7"/>
    <p:sldId id="462" r:id="rId8"/>
    <p:sldId id="536" r:id="rId9"/>
    <p:sldId id="656" r:id="rId10"/>
    <p:sldId id="657" r:id="rId11"/>
    <p:sldId id="668" r:id="rId12"/>
    <p:sldId id="669" r:id="rId13"/>
    <p:sldId id="670" r:id="rId14"/>
    <p:sldId id="658" r:id="rId15"/>
    <p:sldId id="659" r:id="rId16"/>
    <p:sldId id="652" r:id="rId17"/>
    <p:sldId id="827" r:id="rId18"/>
    <p:sldId id="494" r:id="rId19"/>
    <p:sldId id="653" r:id="rId20"/>
    <p:sldId id="474" r:id="rId21"/>
    <p:sldId id="539" r:id="rId22"/>
    <p:sldId id="540" r:id="rId23"/>
    <p:sldId id="672" r:id="rId24"/>
    <p:sldId id="647" r:id="rId25"/>
    <p:sldId id="542" r:id="rId26"/>
    <p:sldId id="648" r:id="rId27"/>
    <p:sldId id="649" r:id="rId28"/>
    <p:sldId id="599" r:id="rId29"/>
    <p:sldId id="673" r:id="rId30"/>
    <p:sldId id="712" r:id="rId31"/>
    <p:sldId id="713" r:id="rId32"/>
    <p:sldId id="714" r:id="rId33"/>
    <p:sldId id="715" r:id="rId34"/>
    <p:sldId id="543" r:id="rId35"/>
    <p:sldId id="716" r:id="rId36"/>
    <p:sldId id="717" r:id="rId37"/>
    <p:sldId id="718" r:id="rId38"/>
    <p:sldId id="719" r:id="rId39"/>
    <p:sldId id="720" r:id="rId40"/>
    <p:sldId id="728" r:id="rId41"/>
    <p:sldId id="721" r:id="rId42"/>
    <p:sldId id="722" r:id="rId43"/>
    <p:sldId id="771" r:id="rId44"/>
    <p:sldId id="773" r:id="rId45"/>
    <p:sldId id="775" r:id="rId46"/>
    <p:sldId id="776" r:id="rId47"/>
    <p:sldId id="777" r:id="rId48"/>
    <p:sldId id="729" r:id="rId49"/>
    <p:sldId id="730" r:id="rId50"/>
    <p:sldId id="779" r:id="rId51"/>
    <p:sldId id="723" r:id="rId52"/>
    <p:sldId id="784" r:id="rId53"/>
  </p:sldIdLst>
  <p:sldSz cx="9144000" cy="6858000" type="screen4x3"/>
  <p:notesSz cx="6446520" cy="9826625"/>
  <p:defaultTextStyle>
    <a:defPPr>
      <a:defRPr lang="zh-CN"/>
    </a:defPPr>
    <a:lvl1pPr marL="0" lvl="0"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4DFC"/>
    <a:srgbClr val="3399FF"/>
    <a:srgbClr val="CCFF33"/>
    <a:srgbClr val="F8F8F8"/>
    <a:srgbClr val="FF0066"/>
    <a:srgbClr val="FF99CC"/>
    <a:srgbClr val="FF9900"/>
    <a:srgbClr val="33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6764"/>
    <p:restoredTop sz="94657"/>
  </p:normalViewPr>
  <p:slideViewPr>
    <p:cSldViewPr showGuides="1">
      <p:cViewPr>
        <p:scale>
          <a:sx n="50" d="100"/>
          <a:sy n="50" d="100"/>
        </p:scale>
        <p:origin x="-1180" y="-100"/>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handoutMaster" Target="handoutMasters/handoutMaster1.xml"/><Relationship Id="rId54" Type="http://schemas.openxmlformats.org/officeDocument/2006/relationships/notesMaster" Target="notesMasters/notesMaster1.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40.wmf"/><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794000" cy="490538"/>
          </a:xfrm>
          <a:prstGeom prst="rect">
            <a:avLst/>
          </a:prstGeom>
          <a:noFill/>
          <a:ln w="9525">
            <a:noFill/>
            <a:miter lim="800000"/>
          </a:ln>
        </p:spPr>
        <p:txBody>
          <a:bodyPr vert="horz" wrap="square" lIns="91440" tIns="45720" rIns="91440" bIns="45720" numCol="1" anchor="t" anchorCtr="0" compatLnSpc="1"/>
          <a:lstStyle>
            <a:lvl1pPr algn="l" eaLnBrk="1" hangingPunct="1">
              <a:defRPr kumimoji="1" sz="1200" i="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5" name="Rectangle 3"/>
          <p:cNvSpPr>
            <a:spLocks noGrp="1" noChangeArrowheads="1"/>
          </p:cNvSpPr>
          <p:nvPr>
            <p:ph type="dt" sz="quarter" idx="1"/>
          </p:nvPr>
        </p:nvSpPr>
        <p:spPr bwMode="auto">
          <a:xfrm>
            <a:off x="3652838" y="0"/>
            <a:ext cx="2794000" cy="490538"/>
          </a:xfrm>
          <a:prstGeom prst="rect">
            <a:avLst/>
          </a:prstGeom>
          <a:noFill/>
          <a:ln w="9525">
            <a:noFill/>
            <a:miter lim="800000"/>
          </a:ln>
        </p:spPr>
        <p:txBody>
          <a:bodyPr vert="horz" wrap="square" lIns="91440" tIns="45720" rIns="91440" bIns="45720" numCol="1" anchor="t" anchorCtr="0" compatLnSpc="1"/>
          <a:lstStyle>
            <a:lvl1pPr algn="r" eaLnBrk="1" hangingPunct="1">
              <a:defRPr kumimoji="1" sz="1200" i="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6" name="Rectangle 4"/>
          <p:cNvSpPr>
            <a:spLocks noGrp="1" noChangeArrowheads="1"/>
          </p:cNvSpPr>
          <p:nvPr>
            <p:ph type="ftr" sz="quarter" idx="2"/>
          </p:nvPr>
        </p:nvSpPr>
        <p:spPr bwMode="auto">
          <a:xfrm>
            <a:off x="0" y="9336088"/>
            <a:ext cx="2794000" cy="490538"/>
          </a:xfrm>
          <a:prstGeom prst="rect">
            <a:avLst/>
          </a:prstGeom>
          <a:noFill/>
          <a:ln w="9525">
            <a:noFill/>
            <a:miter lim="800000"/>
          </a:ln>
        </p:spPr>
        <p:txBody>
          <a:bodyPr vert="horz" wrap="square" lIns="91440" tIns="45720" rIns="91440" bIns="45720" numCol="1" anchor="b" anchorCtr="0" compatLnSpc="1"/>
          <a:lstStyle>
            <a:lvl1pPr algn="l" eaLnBrk="1" hangingPunct="1">
              <a:defRPr kumimoji="1" sz="1200" i="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7" name="Rectangle 5"/>
          <p:cNvSpPr>
            <a:spLocks noGrp="1" noChangeArrowheads="1"/>
          </p:cNvSpPr>
          <p:nvPr>
            <p:ph type="sldNum" sz="quarter" idx="3"/>
          </p:nvPr>
        </p:nvSpPr>
        <p:spPr bwMode="auto">
          <a:xfrm>
            <a:off x="3652838" y="9336088"/>
            <a:ext cx="2794000" cy="490538"/>
          </a:xfrm>
          <a:prstGeom prst="rect">
            <a:avLst/>
          </a:prstGeom>
          <a:noFill/>
          <a:ln w="9525">
            <a:noFill/>
            <a:miter lim="800000"/>
          </a:ln>
        </p:spPr>
        <p:txBody>
          <a:bodyPr vert="horz" wrap="square" lIns="91440" tIns="45720" rIns="91440" bIns="45720" numCol="1" anchor="b" anchorCtr="0" compatLnSpc="1"/>
          <a:lstStyle/>
          <a:p>
            <a:pPr lvl="0" algn="r" eaLnBrk="1" hangingPunct="1">
              <a:buNone/>
            </a:pPr>
            <a:fld id="{9A0DB2DC-4C9A-4742-B13C-FB6460FD3503}" type="slidenum">
              <a:rPr lang="en-US" altLang="zh-CN" sz="1200" i="0" dirty="0"/>
            </a:fld>
            <a:endParaRPr lang="en-US" altLang="zh-CN" sz="1200" i="0"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794000" cy="490538"/>
          </a:xfrm>
          <a:prstGeom prst="rect">
            <a:avLst/>
          </a:prstGeom>
          <a:noFill/>
          <a:ln w="9525">
            <a:noFill/>
            <a:miter lim="800000"/>
          </a:ln>
        </p:spPr>
        <p:txBody>
          <a:bodyPr vert="horz" wrap="square" lIns="91440" tIns="45720" rIns="91440" bIns="45720" numCol="1" anchor="t" anchorCtr="0" compatLnSpc="1"/>
          <a:lstStyle>
            <a:lvl1pPr algn="l" eaLnBrk="1" hangingPunct="1">
              <a:defRPr kumimoji="1" sz="1200" i="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1" name="Rectangle 3"/>
          <p:cNvSpPr>
            <a:spLocks noGrp="1" noChangeArrowheads="1"/>
          </p:cNvSpPr>
          <p:nvPr>
            <p:ph type="dt" idx="1"/>
          </p:nvPr>
        </p:nvSpPr>
        <p:spPr bwMode="auto">
          <a:xfrm>
            <a:off x="3652838" y="0"/>
            <a:ext cx="2794000" cy="490538"/>
          </a:xfrm>
          <a:prstGeom prst="rect">
            <a:avLst/>
          </a:prstGeom>
          <a:noFill/>
          <a:ln w="9525">
            <a:noFill/>
            <a:miter lim="800000"/>
          </a:ln>
        </p:spPr>
        <p:txBody>
          <a:bodyPr vert="horz" wrap="square" lIns="91440" tIns="45720" rIns="91440" bIns="45720" numCol="1" anchor="t" anchorCtr="0" compatLnSpc="1"/>
          <a:lstStyle>
            <a:lvl1pPr algn="r" eaLnBrk="1" hangingPunct="1">
              <a:defRPr kumimoji="1" sz="1200" i="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9396" name="Rectangle 4"/>
          <p:cNvSpPr>
            <a:spLocks noGrp="1" noRot="1" noChangeAspect="1"/>
          </p:cNvSpPr>
          <p:nvPr>
            <p:ph type="sldImg"/>
          </p:nvPr>
        </p:nvSpPr>
        <p:spPr>
          <a:xfrm>
            <a:off x="766763" y="735013"/>
            <a:ext cx="4916487" cy="3687762"/>
          </a:xfrm>
          <a:prstGeom prst="rect">
            <a:avLst/>
          </a:prstGeom>
          <a:noFill/>
          <a:ln w="9525" cap="flat" cmpd="sng">
            <a:solidFill>
              <a:srgbClr val="000000"/>
            </a:solidFill>
            <a:prstDash val="solid"/>
            <a:miter/>
            <a:headEnd type="none" w="med" len="med"/>
            <a:tailEnd type="none" w="med" len="med"/>
          </a:ln>
        </p:spPr>
      </p:sp>
      <p:sp>
        <p:nvSpPr>
          <p:cNvPr id="2053" name="Rectangle 5"/>
          <p:cNvSpPr>
            <a:spLocks noGrp="1" noChangeArrowheads="1"/>
          </p:cNvSpPr>
          <p:nvPr>
            <p:ph type="body" sz="quarter" idx="3"/>
          </p:nvPr>
        </p:nvSpPr>
        <p:spPr bwMode="auto">
          <a:xfrm>
            <a:off x="858838" y="4667250"/>
            <a:ext cx="4729163" cy="4424363"/>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单击以编辑母版文本样式</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4" name="Rectangle 6"/>
          <p:cNvSpPr>
            <a:spLocks noGrp="1" noChangeArrowheads="1"/>
          </p:cNvSpPr>
          <p:nvPr>
            <p:ph type="ftr" sz="quarter" idx="4"/>
          </p:nvPr>
        </p:nvSpPr>
        <p:spPr bwMode="auto">
          <a:xfrm>
            <a:off x="0" y="9336088"/>
            <a:ext cx="2794000" cy="490538"/>
          </a:xfrm>
          <a:prstGeom prst="rect">
            <a:avLst/>
          </a:prstGeom>
          <a:noFill/>
          <a:ln w="9525">
            <a:noFill/>
            <a:miter lim="800000"/>
          </a:ln>
        </p:spPr>
        <p:txBody>
          <a:bodyPr vert="horz" wrap="square" lIns="91440" tIns="45720" rIns="91440" bIns="45720" numCol="1" anchor="b" anchorCtr="0" compatLnSpc="1"/>
          <a:lstStyle>
            <a:lvl1pPr algn="l" eaLnBrk="1" hangingPunct="1">
              <a:defRPr kumimoji="1" sz="1200" i="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652838" y="9336088"/>
            <a:ext cx="2794000" cy="490538"/>
          </a:xfrm>
          <a:prstGeom prst="rect">
            <a:avLst/>
          </a:prstGeom>
          <a:noFill/>
          <a:ln w="9525">
            <a:noFill/>
            <a:miter lim="800000"/>
          </a:ln>
        </p:spPr>
        <p:txBody>
          <a:bodyPr vert="horz" wrap="square" lIns="91440" tIns="45720" rIns="91440" bIns="45720" numCol="1" anchor="b" anchorCtr="0" compatLnSpc="1"/>
          <a:lstStyle/>
          <a:p>
            <a:pPr lvl="0" algn="r" eaLnBrk="1" hangingPunct="1">
              <a:buNone/>
            </a:pPr>
            <a:fld id="{9A0DB2DC-4C9A-4742-B13C-FB6460FD3503}" type="slidenum">
              <a:rPr lang="en-US" altLang="zh-CN" sz="1200" i="0" dirty="0"/>
            </a:fld>
            <a:endParaRPr lang="en-US" altLang="zh-CN" sz="1200" i="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zh-CN" smtClean="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pull dir="ld"/>
  </p:transition>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685800" y="1981200"/>
            <a:ext cx="3810000" cy="41148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981200"/>
            <a:ext cx="3810000" cy="41148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9" name="日期占位符 4"/>
          <p:cNvSpPr>
            <a:spLocks noGrp="1"/>
          </p:cNvSpPr>
          <p:nvPr>
            <p:ph type="dt" sz="half" idx="12"/>
          </p:nvPr>
        </p:nvSpPr>
        <p:spPr>
          <a:xfrm>
            <a:off x="685800" y="6248400"/>
            <a:ext cx="1905000" cy="457200"/>
          </a:xfrm>
          <a:prstGeom prst="rect">
            <a:avLst/>
          </a:prstGeom>
        </p:spPr>
        <p:txBody>
          <a:bodyPr vert="horz" rtlCol="0" anchor="b"/>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10" name="页脚占位符 5"/>
          <p:cNvSpPr>
            <a:spLocks noGrp="1"/>
          </p:cNvSpPr>
          <p:nvPr>
            <p:ph type="ftr" sz="quarter" idx="3"/>
          </p:nvPr>
        </p:nvSpPr>
        <p:spPr>
          <a:xfrm>
            <a:off x="3124200" y="6248400"/>
            <a:ext cx="2895600" cy="457200"/>
          </a:xfrm>
          <a:prstGeom prst="rect">
            <a:avLst/>
          </a:prstGeom>
        </p:spPr>
        <p:txBody>
          <a:bodyPr vert="horz"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11" name="灯片编号占位符 6"/>
          <p:cNvSpPr>
            <a:spLocks noGrp="1"/>
          </p:cNvSpPr>
          <p:nvPr>
            <p:ph type="sldNum" sz="quarter" idx="4"/>
          </p:nvPr>
        </p:nvSpPr>
        <p:spPr>
          <a:xfrm>
            <a:off x="6553200" y="6248400"/>
            <a:ext cx="1905000" cy="457200"/>
          </a:xfrm>
          <a:prstGeom prst="rect">
            <a:avLst/>
          </a:prstGeom>
        </p:spPr>
        <p:txBody>
          <a:bodyPr vert="horz" lIns="45720" rIns="45720" rtlCol="0" anchor="ctr"/>
          <a:lstStyle/>
          <a:p>
            <a:pPr algn="ctr">
              <a:buNone/>
            </a:pPr>
            <a:fld id="{9A0DB2DC-4C9A-4742-B13C-FB6460FD3503}" type="slidenum">
              <a:rPr lang="en-US" altLang="zh-CN" dirty="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9" name="Slide Number Placeholder 8"/>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Slide Number Placeholder 4"/>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4" name="Slide Number Placeholder 3"/>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lvl="0" eaLnBrk="1" hangingPunct="1">
              <a:buNone/>
            </a:pPr>
            <a:fld id="{9A0DB2DC-4C9A-4742-B13C-FB6460FD3503}" type="slidenum">
              <a:rPr lang="en-US" altLang="zh-CN" smtClean="0">
                <a:latin typeface="Times New Roman" panose="02020603050405020304" pitchFamily="18" charset="0"/>
              </a:rPr>
            </a:fld>
            <a:endParaRPr lang="en-US" altLang="zh-CN"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pull dir="ld"/>
  </p:transition>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18.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image21.wdp"/><Relationship Id="rId2" Type="http://schemas.openxmlformats.org/officeDocument/2006/relationships/image" Target="../media/image20.png"/><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microsoft.com/office/2007/relationships/hdphoto" Target="../media/image24.wdp"/><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wmf"/></Relationships>
</file>

<file path=ppt/slides/_rels/slide43.xml.rels><?xml version="1.0" encoding="UTF-8" standalone="yes"?>
<Relationships xmlns="http://schemas.openxmlformats.org/package/2006/relationships"><Relationship Id="rId9" Type="http://schemas.openxmlformats.org/officeDocument/2006/relationships/oleObject" Target="../embeddings/oleObject4.bin"/><Relationship Id="rId8" Type="http://schemas.openxmlformats.org/officeDocument/2006/relationships/image" Target="../media/image39.wmf"/><Relationship Id="rId7" Type="http://schemas.openxmlformats.org/officeDocument/2006/relationships/oleObject" Target="../embeddings/oleObject3.bin"/><Relationship Id="rId6" Type="http://schemas.openxmlformats.org/officeDocument/2006/relationships/image" Target="../media/image38.wmf"/><Relationship Id="rId5" Type="http://schemas.openxmlformats.org/officeDocument/2006/relationships/oleObject" Target="../embeddings/oleObject2.bin"/><Relationship Id="rId4" Type="http://schemas.openxmlformats.org/officeDocument/2006/relationships/image" Target="../media/image37.wmf"/><Relationship Id="rId3" Type="http://schemas.openxmlformats.org/officeDocument/2006/relationships/oleObject" Target="../embeddings/oleObject1.bin"/><Relationship Id="rId2" Type="http://schemas.openxmlformats.org/officeDocument/2006/relationships/image" Target="../media/image36.png"/><Relationship Id="rId12" Type="http://schemas.openxmlformats.org/officeDocument/2006/relationships/vmlDrawing" Target="../drawings/vmlDrawing1.vml"/><Relationship Id="rId11" Type="http://schemas.openxmlformats.org/officeDocument/2006/relationships/slideLayout" Target="../slideLayouts/slideLayout2.xml"/><Relationship Id="rId10" Type="http://schemas.openxmlformats.org/officeDocument/2006/relationships/image" Target="../media/image40.wmf"/><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41.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oleObject" Target="../embeddings/oleObject6.bin"/><Relationship Id="rId3" Type="http://schemas.openxmlformats.org/officeDocument/2006/relationships/image" Target="../media/image44.wmf"/><Relationship Id="rId2" Type="http://schemas.openxmlformats.org/officeDocument/2006/relationships/oleObject" Target="../embeddings/oleObject5.bin"/><Relationship Id="rId1" Type="http://schemas.openxmlformats.org/officeDocument/2006/relationships/image" Target="../media/image43.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5.png"/><Relationship Id="rId3" Type="http://schemas.openxmlformats.org/officeDocument/2006/relationships/tags" Target="../tags/tag6.xml"/><Relationship Id="rId2" Type="http://schemas.openxmlformats.org/officeDocument/2006/relationships/image" Target="../media/image6.png"/><Relationship Id="rId1" Type="http://schemas.openxmlformats.org/officeDocument/2006/relationships/tags" Target="../tags/tag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3.png"/><Relationship Id="rId7" Type="http://schemas.openxmlformats.org/officeDocument/2006/relationships/image" Target="../media/image52.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3.wdp"/><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050"/>
          <p:cNvSpPr>
            <a:spLocks noGrp="1" noChangeArrowheads="1"/>
          </p:cNvSpPr>
          <p:nvPr>
            <p:ph type="ctrTitle"/>
          </p:nvPr>
        </p:nvSpPr>
        <p:spPr>
          <a:xfrm>
            <a:off x="1836638" y="480331"/>
            <a:ext cx="5183188" cy="1371600"/>
          </a:xfrm>
        </p:spPr>
        <p:txBody>
          <a:bodyPr vert="horz" rtlCol="0" anchor="b">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6000" b="0" i="0" u="none" strike="noStrike" kern="1200" cap="none" spc="0" normalizeH="0" baseline="0" noProof="0" dirty="0">
                <a:ln>
                  <a:noFill/>
                </a:ln>
                <a:solidFill>
                  <a:srgbClr val="FF0000"/>
                </a:solidFill>
                <a:effectLst/>
                <a:uLnTx/>
                <a:uFillTx/>
                <a:latin typeface="华文行楷" panose="02010800040101010101" pitchFamily="2" charset="-122"/>
                <a:ea typeface="华文行楷" panose="02010800040101010101" pitchFamily="2" charset="-122"/>
              </a:rPr>
              <a:t>宽禁带</a:t>
            </a:r>
            <a:r>
              <a:rPr kumimoji="0" lang="zh-CN" altLang="en-US" sz="6000" b="0" i="0" u="none" strike="noStrike" kern="1200" cap="none" spc="0" normalizeH="0" baseline="0" noProof="0" dirty="0" smtClean="0">
                <a:ln>
                  <a:noFill/>
                </a:ln>
                <a:solidFill>
                  <a:srgbClr val="FF0000"/>
                </a:solidFill>
                <a:effectLst/>
                <a:uLnTx/>
                <a:uFillTx/>
                <a:latin typeface="华文行楷" panose="02010800040101010101" pitchFamily="2" charset="-122"/>
                <a:ea typeface="华文行楷" panose="02010800040101010101" pitchFamily="2" charset="-122"/>
              </a:rPr>
              <a:t>半导体</a:t>
            </a:r>
            <a:br>
              <a:rPr kumimoji="0" lang="en-US" altLang="zh-CN" sz="6000" b="0" i="0" u="none" strike="noStrike" kern="1200" cap="none" spc="0" normalizeH="0" baseline="0" noProof="0" dirty="0" smtClean="0">
                <a:ln>
                  <a:noFill/>
                </a:ln>
                <a:solidFill>
                  <a:srgbClr val="FF0000"/>
                </a:solidFill>
                <a:effectLst/>
                <a:uLnTx/>
                <a:uFillTx/>
                <a:latin typeface="华文行楷" panose="02010800040101010101" pitchFamily="2" charset="-122"/>
                <a:ea typeface="华文行楷" panose="02010800040101010101" pitchFamily="2" charset="-122"/>
              </a:rPr>
            </a:br>
            <a:r>
              <a:rPr kumimoji="0" lang="en-US" altLang="zh-CN" sz="2700" b="0" i="0" u="none" strike="noStrike" kern="1200" cap="none" spc="0" normalizeH="0" baseline="0" noProof="0" dirty="0" smtClean="0">
                <a:ln>
                  <a:noFill/>
                </a:ln>
                <a:solidFill>
                  <a:srgbClr val="FF0000"/>
                </a:solidFill>
                <a:effectLst/>
                <a:uLnTx/>
                <a:uFillTx/>
                <a:latin typeface="华文行楷" panose="02010800040101010101" pitchFamily="2" charset="-122"/>
                <a:ea typeface="华文行楷" panose="02010800040101010101" pitchFamily="2" charset="-122"/>
              </a:rPr>
              <a:t>(2021-2022)</a:t>
            </a:r>
            <a:endParaRPr kumimoji="0" lang="zh-CN" altLang="en-US" sz="2700" b="0" i="0" u="none" strike="noStrike" kern="1200" cap="none" spc="0" normalizeH="0" baseline="0" noProof="0" dirty="0">
              <a:ln>
                <a:noFill/>
              </a:ln>
              <a:solidFill>
                <a:srgbClr val="FF0000"/>
              </a:solidFill>
              <a:effectLst/>
              <a:uLnTx/>
              <a:uFillTx/>
              <a:latin typeface="华文行楷" panose="02010800040101010101" pitchFamily="2" charset="-122"/>
              <a:ea typeface="华文行楷" panose="02010800040101010101" pitchFamily="2" charset="-122"/>
            </a:endParaRPr>
          </a:p>
        </p:txBody>
      </p:sp>
      <p:sp>
        <p:nvSpPr>
          <p:cNvPr id="15363" name="Rectangle 2051"/>
          <p:cNvSpPr>
            <a:spLocks noGrp="1" noChangeArrowheads="1"/>
          </p:cNvSpPr>
          <p:nvPr>
            <p:ph type="subTitle" idx="1"/>
          </p:nvPr>
        </p:nvSpPr>
        <p:spPr>
          <a:xfrm>
            <a:off x="251850" y="2060848"/>
            <a:ext cx="8528050" cy="3086646"/>
          </a:xfrm>
          <a:solidFill>
            <a:schemeClr val="accent2"/>
          </a:solidFill>
        </p:spPr>
        <p:txBody>
          <a:bodyPr vert="horz" rtlCol="0">
            <a:normAutofit/>
          </a:bodyPr>
          <a:lstStyle/>
          <a:p>
            <a:pPr marL="0" marR="0" lvl="0" indent="0" algn="ctr" defTabSz="914400" rtl="0" eaLnBrk="1" fontAlgn="auto" latinLnBrk="0" hangingPunct="1">
              <a:lnSpc>
                <a:spcPct val="100000"/>
              </a:lnSpc>
              <a:spcBef>
                <a:spcPct val="20000"/>
              </a:spcBef>
              <a:spcAft>
                <a:spcPts val="0"/>
              </a:spcAft>
              <a:buClr>
                <a:schemeClr val="tx2"/>
              </a:buClr>
              <a:buSzPct val="50000"/>
              <a:buFont typeface="Wingdings 2" panose="05020102010507070707"/>
              <a:buNone/>
              <a:defRPr/>
            </a:pPr>
            <a:endParaRPr kumimoji="0" lang="en-US" altLang="zh-CN" sz="3200" b="1" i="0" u="none" strike="noStrike" kern="1200" cap="none" spc="0" normalizeH="0" baseline="0" noProof="0" dirty="0" smtClean="0">
              <a:ln>
                <a:noFill/>
              </a:ln>
              <a:solidFill>
                <a:schemeClr val="bg1"/>
              </a:solidFill>
              <a:effectLst/>
              <a:uLnTx/>
              <a:uFillTx/>
              <a:latin typeface="楷体" panose="02010609060101010101" pitchFamily="49" charset="-122"/>
              <a:ea typeface="楷体" panose="02010609060101010101" pitchFamily="49" charset="-122"/>
            </a:endParaRPr>
          </a:p>
          <a:p>
            <a:pPr marL="0" marR="0" lvl="0" indent="0" algn="ctr" defTabSz="914400" rtl="0" eaLnBrk="1" fontAlgn="auto" latinLnBrk="0" hangingPunct="1">
              <a:lnSpc>
                <a:spcPct val="100000"/>
              </a:lnSpc>
              <a:spcBef>
                <a:spcPct val="20000"/>
              </a:spcBef>
              <a:spcAft>
                <a:spcPts val="0"/>
              </a:spcAft>
              <a:buClr>
                <a:schemeClr val="tx2"/>
              </a:buClr>
              <a:buSzPct val="50000"/>
              <a:buFont typeface="Wingdings 2" panose="05020102010507070707"/>
              <a:buNone/>
              <a:defRPr/>
            </a:pPr>
            <a:r>
              <a:rPr kumimoji="0" lang="zh-CN" altLang="en-US" sz="3200" b="1" i="0" u="none" strike="noStrike" kern="1200" cap="none" spc="0" normalizeH="0" baseline="0" noProof="0" dirty="0" smtClean="0">
                <a:ln>
                  <a:noFill/>
                </a:ln>
                <a:solidFill>
                  <a:schemeClr val="bg1"/>
                </a:solidFill>
                <a:effectLst/>
                <a:uLnTx/>
                <a:uFillTx/>
                <a:latin typeface="楷体" panose="02010609060101010101" pitchFamily="49" charset="-122"/>
                <a:ea typeface="楷体" panose="02010609060101010101" pitchFamily="49" charset="-122"/>
              </a:rPr>
              <a:t>陈 志 </a:t>
            </a:r>
            <a:r>
              <a:rPr kumimoji="0" lang="zh-CN" altLang="en-US" sz="3200" b="1" i="0" u="none" strike="noStrike" kern="1200" cap="none" spc="0" normalizeH="0" baseline="0" noProof="0" dirty="0" smtClean="0">
                <a:ln>
                  <a:noFill/>
                </a:ln>
                <a:solidFill>
                  <a:schemeClr val="bg1"/>
                </a:solidFill>
                <a:effectLst/>
                <a:uLnTx/>
                <a:uFillTx/>
                <a:latin typeface="楷体" panose="02010609060101010101" pitchFamily="49" charset="-122"/>
                <a:ea typeface="楷体" panose="02010609060101010101" pitchFamily="49" charset="-122"/>
              </a:rPr>
              <a:t>忠 （教授）</a:t>
            </a:r>
            <a:endParaRPr kumimoji="0" lang="zh-CN" altLang="en-US" sz="3200" b="1" i="0" u="none" strike="noStrike" kern="1200" cap="none" spc="0" normalizeH="0" baseline="0" noProof="0" dirty="0" smtClean="0">
              <a:ln>
                <a:noFill/>
              </a:ln>
              <a:solidFill>
                <a:schemeClr val="bg1"/>
              </a:solidFill>
              <a:effectLst/>
              <a:uLnTx/>
              <a:uFillTx/>
              <a:latin typeface="楷体" panose="02010609060101010101" pitchFamily="49" charset="-122"/>
              <a:ea typeface="楷体" panose="02010609060101010101" pitchFamily="49" charset="-122"/>
            </a:endParaRPr>
          </a:p>
          <a:p>
            <a:pPr marL="0" marR="0" lvl="0" indent="0" algn="ctr" defTabSz="914400" rtl="0" eaLnBrk="1" fontAlgn="auto" latinLnBrk="0" hangingPunct="1">
              <a:lnSpc>
                <a:spcPct val="100000"/>
              </a:lnSpc>
              <a:spcBef>
                <a:spcPct val="20000"/>
              </a:spcBef>
              <a:spcAft>
                <a:spcPts val="0"/>
              </a:spcAft>
              <a:buClr>
                <a:schemeClr val="tx2"/>
              </a:buClr>
              <a:buSzPct val="50000"/>
              <a:buFont typeface="Wingdings 2" panose="05020102010507070707"/>
              <a:buNone/>
              <a:defRPr/>
            </a:pPr>
            <a:r>
              <a:rPr kumimoji="0" lang="zh-CN" altLang="en-US" sz="3200" b="1" i="0" u="none" strike="noStrike" kern="1200" cap="none" spc="0" normalizeH="0" baseline="0" noProof="0" dirty="0" smtClean="0">
                <a:ln>
                  <a:noFill/>
                </a:ln>
                <a:solidFill>
                  <a:schemeClr val="bg1"/>
                </a:solidFill>
                <a:effectLst/>
                <a:uLnTx/>
                <a:uFillTx/>
                <a:latin typeface="楷体" panose="02010609060101010101" pitchFamily="49" charset="-122"/>
                <a:ea typeface="楷体" panose="02010609060101010101" pitchFamily="49" charset="-122"/>
              </a:rPr>
              <a:t>北京大学 物理学院</a:t>
            </a:r>
            <a:endParaRPr kumimoji="0" lang="zh-CN" altLang="en-US" sz="3200" b="1" i="0" u="none" strike="noStrike" kern="1200" cap="none" spc="0" normalizeH="0" baseline="0" noProof="0" dirty="0" smtClean="0">
              <a:ln>
                <a:noFill/>
              </a:ln>
              <a:solidFill>
                <a:schemeClr val="bg1"/>
              </a:solidFill>
              <a:effectLst/>
              <a:uLnTx/>
              <a:uFillTx/>
              <a:latin typeface="楷体" panose="02010609060101010101" pitchFamily="49" charset="-122"/>
              <a:ea typeface="楷体" panose="02010609060101010101" pitchFamily="49" charset="-122"/>
            </a:endParaRPr>
          </a:p>
          <a:p>
            <a:pPr marL="0" marR="0" lvl="0" indent="0" algn="ctr" defTabSz="914400" rtl="0" eaLnBrk="1" fontAlgn="auto" latinLnBrk="0" hangingPunct="1">
              <a:lnSpc>
                <a:spcPct val="100000"/>
              </a:lnSpc>
              <a:spcBef>
                <a:spcPct val="20000"/>
              </a:spcBef>
              <a:spcAft>
                <a:spcPts val="0"/>
              </a:spcAft>
              <a:buClr>
                <a:schemeClr val="tx2"/>
              </a:buClr>
              <a:buSzPct val="50000"/>
              <a:buFont typeface="Wingdings 2" panose="05020102010507070707"/>
              <a:buNone/>
              <a:defRPr/>
            </a:pPr>
            <a:r>
              <a:rPr kumimoji="0" lang="zh-CN" altLang="en-US" sz="3200" b="1" i="0" u="none" strike="noStrike" kern="1200" cap="none" spc="0" normalizeH="0" baseline="0" noProof="0" dirty="0" smtClean="0">
                <a:ln>
                  <a:noFill/>
                </a:ln>
                <a:solidFill>
                  <a:schemeClr val="bg1"/>
                </a:solidFill>
                <a:effectLst/>
                <a:uLnTx/>
                <a:uFillTx/>
                <a:latin typeface="楷体" panose="02010609060101010101" pitchFamily="49" charset="-122"/>
                <a:ea typeface="楷体" panose="02010609060101010101" pitchFamily="49" charset="-122"/>
              </a:rPr>
              <a:t>人工微结构和介观物理国家重点实验室</a:t>
            </a:r>
            <a:endParaRPr kumimoji="0" lang="zh-CN" altLang="en-US" sz="3200" b="1" i="0" u="none" strike="noStrike" kern="1200" cap="none" spc="0" normalizeH="0" baseline="0" noProof="0" dirty="0" smtClean="0">
              <a:ln>
                <a:noFill/>
              </a:ln>
              <a:solidFill>
                <a:schemeClr val="bg1"/>
              </a:solidFill>
              <a:effectLst/>
              <a:uLnTx/>
              <a:uFillTx/>
              <a:latin typeface="楷体" panose="02010609060101010101" pitchFamily="49" charset="-122"/>
              <a:ea typeface="楷体" panose="02010609060101010101" pitchFamily="49" charset="-122"/>
            </a:endParaRPr>
          </a:p>
          <a:p>
            <a:pPr marL="0" marR="0" lvl="0" indent="0" algn="ctr" defTabSz="914400" rtl="0" eaLnBrk="1" fontAlgn="auto" latinLnBrk="0" hangingPunct="1">
              <a:lnSpc>
                <a:spcPct val="100000"/>
              </a:lnSpc>
              <a:spcBef>
                <a:spcPct val="20000"/>
              </a:spcBef>
              <a:spcAft>
                <a:spcPts val="0"/>
              </a:spcAft>
              <a:buClr>
                <a:schemeClr val="tx2"/>
              </a:buClr>
              <a:buSzPct val="50000"/>
              <a:buFont typeface="Wingdings 2" panose="05020102010507070707"/>
              <a:buNone/>
              <a:defRPr/>
            </a:pPr>
            <a:r>
              <a:rPr kumimoji="0" lang="zh-CN" altLang="en-US" sz="3200" b="1" i="0" u="none" strike="noStrike" kern="1200" cap="none" spc="0" normalizeH="0" baseline="0" noProof="0" dirty="0" smtClean="0">
                <a:ln>
                  <a:noFill/>
                </a:ln>
                <a:solidFill>
                  <a:schemeClr val="bg1"/>
                </a:solidFill>
                <a:effectLst/>
                <a:uLnTx/>
                <a:uFillTx/>
                <a:latin typeface="楷体" panose="02010609060101010101" pitchFamily="49" charset="-122"/>
                <a:ea typeface="楷体" panose="02010609060101010101" pitchFamily="49" charset="-122"/>
              </a:rPr>
              <a:t>北京大学宽禁带半导体研究中心</a:t>
            </a:r>
            <a:endParaRPr kumimoji="0" lang="zh-CN" altLang="en-US" sz="3200" b="1" i="0" u="none" strike="noStrike" kern="1200" cap="none" spc="0" normalizeH="0" baseline="0" noProof="0" dirty="0" smtClean="0">
              <a:ln>
                <a:noFill/>
              </a:ln>
              <a:solidFill>
                <a:schemeClr val="bg1"/>
              </a:solidFill>
              <a:effectLst/>
              <a:uLnTx/>
              <a:uFillTx/>
              <a:latin typeface="楷体" panose="02010609060101010101" pitchFamily="49" charset="-122"/>
              <a:ea typeface="楷体" panose="02010609060101010101" pitchFamily="49" charset="-122"/>
            </a:endParaRPr>
          </a:p>
        </p:txBody>
      </p:sp>
      <p:sp>
        <p:nvSpPr>
          <p:cNvPr id="17412" name="TextBox 3"/>
          <p:cNvSpPr txBox="1"/>
          <p:nvPr/>
        </p:nvSpPr>
        <p:spPr>
          <a:xfrm>
            <a:off x="251519" y="5733256"/>
            <a:ext cx="8353425" cy="830997"/>
          </a:xfrm>
          <a:prstGeom prst="rect">
            <a:avLst/>
          </a:prstGeom>
          <a:noFill/>
          <a:ln w="9525">
            <a:noFill/>
          </a:ln>
        </p:spPr>
        <p:txBody>
          <a:bodyPr>
            <a:spAutoFit/>
          </a:bodyPr>
          <a:lstStyle/>
          <a:p>
            <a:pPr algn="ctr" eaLnBrk="0" hangingPunct="0"/>
            <a:r>
              <a:rPr lang="en-US" altLang="zh-CN" b="1" i="0" dirty="0">
                <a:solidFill>
                  <a:srgbClr val="0070C0"/>
                </a:solidFill>
                <a:latin typeface="Times New Roman" panose="02020603050405020304" pitchFamily="18" charset="0"/>
              </a:rPr>
              <a:t>E-mail: zzchen@pku.edu.cn; </a:t>
            </a:r>
            <a:endParaRPr lang="en-US" altLang="zh-CN" b="1" i="0" dirty="0" smtClean="0">
              <a:solidFill>
                <a:srgbClr val="0070C0"/>
              </a:solidFill>
              <a:latin typeface="Times New Roman" panose="02020603050405020304" pitchFamily="18" charset="0"/>
            </a:endParaRPr>
          </a:p>
          <a:p>
            <a:pPr algn="ctr" eaLnBrk="0" hangingPunct="0"/>
            <a:r>
              <a:rPr lang="en-US" altLang="zh-CN" b="1" i="0" dirty="0" smtClean="0">
                <a:solidFill>
                  <a:srgbClr val="0070C0"/>
                </a:solidFill>
                <a:latin typeface="Times New Roman" panose="02020603050405020304" pitchFamily="18" charset="0"/>
              </a:rPr>
              <a:t>Tel:62752169</a:t>
            </a:r>
            <a:r>
              <a:rPr lang="en-US" altLang="zh-CN" b="1" i="0" dirty="0">
                <a:solidFill>
                  <a:srgbClr val="0070C0"/>
                </a:solidFill>
                <a:latin typeface="Times New Roman" panose="02020603050405020304" pitchFamily="18" charset="0"/>
              </a:rPr>
              <a:t>, </a:t>
            </a:r>
            <a:r>
              <a:rPr lang="zh-CN" altLang="en-US" b="1" i="0" dirty="0">
                <a:solidFill>
                  <a:srgbClr val="0070C0"/>
                </a:solidFill>
                <a:latin typeface="Times New Roman" panose="02020603050405020304" pitchFamily="18" charset="0"/>
              </a:rPr>
              <a:t>物理北楼</a:t>
            </a:r>
            <a:r>
              <a:rPr lang="en-US" altLang="zh-CN" b="1" i="0" dirty="0">
                <a:solidFill>
                  <a:srgbClr val="0070C0"/>
                </a:solidFill>
                <a:latin typeface="Times New Roman" panose="02020603050405020304" pitchFamily="18" charset="0"/>
              </a:rPr>
              <a:t>460</a:t>
            </a:r>
            <a:endParaRPr lang="zh-CN" altLang="en-US" b="1" i="0" dirty="0">
              <a:solidFill>
                <a:srgbClr val="0070C0"/>
              </a:solidFill>
              <a:latin typeface="Times New Roman" panose="02020603050405020304" pitchFamily="18" charset="0"/>
            </a:endParaRPr>
          </a:p>
        </p:txBody>
      </p:sp>
    </p:spTree>
  </p:cSld>
  <p:clrMapOvr>
    <a:masterClrMapping/>
  </p:clrMapOvr>
  <p:transition>
    <p:pull dir="l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5"/>
          <p:cNvSpPr txBox="1"/>
          <p:nvPr/>
        </p:nvSpPr>
        <p:spPr>
          <a:xfrm>
            <a:off x="1143000" y="1143000"/>
            <a:ext cx="6858000" cy="3970338"/>
          </a:xfrm>
          <a:prstGeom prst="rect">
            <a:avLst/>
          </a:prstGeom>
          <a:solidFill>
            <a:schemeClr val="accent1"/>
          </a:solidFill>
          <a:ln w="9525">
            <a:noFill/>
          </a:ln>
        </p:spPr>
        <p:txBody>
          <a:bodyPr>
            <a:spAutoFit/>
          </a:bodyPr>
          <a:lstStyle/>
          <a:p>
            <a:pPr algn="ctr" eaLnBrk="0" hangingPunct="0">
              <a:spcBef>
                <a:spcPct val="50000"/>
              </a:spcBef>
            </a:pPr>
            <a:r>
              <a:rPr lang="zh-CN" altLang="en-US" i="0" dirty="0">
                <a:solidFill>
                  <a:schemeClr val="bg1"/>
                </a:solidFill>
                <a:latin typeface="Times New Roman" panose="02020603050405020304" pitchFamily="18" charset="0"/>
              </a:rPr>
              <a:t>计算能带结构的理论方法：</a:t>
            </a:r>
            <a:endParaRPr lang="zh-CN" altLang="en-US" i="0" dirty="0">
              <a:solidFill>
                <a:schemeClr val="bg1"/>
              </a:solidFill>
              <a:latin typeface="Times New Roman" panose="02020603050405020304" pitchFamily="18" charset="0"/>
            </a:endParaRPr>
          </a:p>
          <a:p>
            <a:pPr eaLnBrk="0" hangingPunct="0">
              <a:spcBef>
                <a:spcPct val="50000"/>
              </a:spcBef>
              <a:buChar char="•"/>
            </a:pPr>
            <a:r>
              <a:rPr lang="en-US" altLang="zh-CN" i="0" dirty="0">
                <a:solidFill>
                  <a:schemeClr val="bg1"/>
                </a:solidFill>
                <a:latin typeface="Times New Roman" panose="02020603050405020304" pitchFamily="18" charset="0"/>
              </a:rPr>
              <a:t>ab-initio; tight-binding(</a:t>
            </a:r>
            <a:r>
              <a:rPr lang="zh-CN" altLang="en-US" i="0" dirty="0">
                <a:solidFill>
                  <a:schemeClr val="bg1"/>
                </a:solidFill>
                <a:latin typeface="Times New Roman" panose="02020603050405020304" pitchFamily="18" charset="0"/>
              </a:rPr>
              <a:t>紧束缚法</a:t>
            </a:r>
            <a:r>
              <a:rPr lang="en-US" altLang="zh-CN" i="0" dirty="0">
                <a:solidFill>
                  <a:schemeClr val="bg1"/>
                </a:solidFill>
                <a:latin typeface="Times New Roman" panose="02020603050405020304" pitchFamily="18" charset="0"/>
              </a:rPr>
              <a:t>);</a:t>
            </a:r>
            <a:endParaRPr lang="en-US" altLang="zh-CN" i="0" dirty="0">
              <a:solidFill>
                <a:schemeClr val="bg1"/>
              </a:solidFill>
              <a:latin typeface="Times New Roman" panose="02020603050405020304" pitchFamily="18" charset="0"/>
            </a:endParaRPr>
          </a:p>
          <a:p>
            <a:pPr eaLnBrk="0" hangingPunct="0">
              <a:spcBef>
                <a:spcPct val="50000"/>
              </a:spcBef>
              <a:buChar char="•"/>
            </a:pPr>
            <a:r>
              <a:rPr lang="en-US" altLang="zh-CN" i="0" dirty="0">
                <a:solidFill>
                  <a:schemeClr val="bg1"/>
                </a:solidFill>
                <a:latin typeface="Times New Roman" panose="02020603050405020304" pitchFamily="18" charset="0"/>
              </a:rPr>
              <a:t> Linear Muffin-Tin Orbital(LMTO); </a:t>
            </a:r>
            <a:endParaRPr lang="en-US" altLang="zh-CN" i="0" dirty="0">
              <a:solidFill>
                <a:schemeClr val="bg1"/>
              </a:solidFill>
              <a:latin typeface="Times New Roman" panose="02020603050405020304" pitchFamily="18" charset="0"/>
            </a:endParaRPr>
          </a:p>
          <a:p>
            <a:pPr eaLnBrk="0" hangingPunct="0">
              <a:spcBef>
                <a:spcPct val="50000"/>
              </a:spcBef>
              <a:buChar char="•"/>
            </a:pPr>
            <a:r>
              <a:rPr lang="en-US" altLang="zh-CN" i="0" dirty="0">
                <a:solidFill>
                  <a:schemeClr val="bg1"/>
                </a:solidFill>
                <a:latin typeface="Times New Roman" panose="02020603050405020304" pitchFamily="18" charset="0"/>
              </a:rPr>
              <a:t>Linear Combination of Atomic Orbital (LCAO </a:t>
            </a:r>
            <a:r>
              <a:rPr lang="zh-CN" altLang="en-US" i="0" dirty="0">
                <a:solidFill>
                  <a:schemeClr val="bg1"/>
                </a:solidFill>
                <a:latin typeface="Times New Roman" panose="02020603050405020304" pitchFamily="18" charset="0"/>
              </a:rPr>
              <a:t>原子轨道线性组合法</a:t>
            </a:r>
            <a:r>
              <a:rPr lang="en-US" altLang="zh-CN" i="0" dirty="0">
                <a:solidFill>
                  <a:schemeClr val="bg1"/>
                </a:solidFill>
                <a:latin typeface="Times New Roman" panose="02020603050405020304" pitchFamily="18" charset="0"/>
              </a:rPr>
              <a:t>)</a:t>
            </a:r>
            <a:r>
              <a:rPr lang="zh-CN" altLang="en-US" i="0" dirty="0">
                <a:solidFill>
                  <a:schemeClr val="bg1"/>
                </a:solidFill>
                <a:latin typeface="Times New Roman" panose="02020603050405020304" pitchFamily="18" charset="0"/>
              </a:rPr>
              <a:t>；</a:t>
            </a:r>
            <a:endParaRPr lang="zh-CN" altLang="en-US" i="0" dirty="0">
              <a:solidFill>
                <a:schemeClr val="bg1"/>
              </a:solidFill>
              <a:latin typeface="Times New Roman" panose="02020603050405020304" pitchFamily="18" charset="0"/>
            </a:endParaRPr>
          </a:p>
          <a:p>
            <a:pPr eaLnBrk="0" hangingPunct="0">
              <a:spcBef>
                <a:spcPct val="50000"/>
              </a:spcBef>
              <a:buChar char="•"/>
            </a:pPr>
            <a:r>
              <a:rPr lang="en-US" altLang="zh-CN" i="0" dirty="0">
                <a:solidFill>
                  <a:schemeClr val="bg1"/>
                </a:solidFill>
                <a:latin typeface="Times New Roman" panose="02020603050405020304" pitchFamily="18" charset="0"/>
              </a:rPr>
              <a:t>Linear Augmented Plane Wave(LAPW</a:t>
            </a:r>
            <a:r>
              <a:rPr lang="zh-CN" altLang="en-US" i="0" dirty="0">
                <a:solidFill>
                  <a:schemeClr val="bg1"/>
                </a:solidFill>
                <a:latin typeface="Times New Roman" panose="02020603050405020304" pitchFamily="18" charset="0"/>
              </a:rPr>
              <a:t>，线性增量平面波</a:t>
            </a:r>
            <a:r>
              <a:rPr lang="en-US" altLang="zh-CN" i="0" dirty="0">
                <a:solidFill>
                  <a:schemeClr val="bg1"/>
                </a:solidFill>
                <a:latin typeface="Times New Roman" panose="02020603050405020304" pitchFamily="18" charset="0"/>
              </a:rPr>
              <a:t>); </a:t>
            </a:r>
            <a:endParaRPr lang="en-US" altLang="zh-CN" i="0" dirty="0">
              <a:solidFill>
                <a:schemeClr val="bg1"/>
              </a:solidFill>
              <a:latin typeface="Times New Roman" panose="02020603050405020304" pitchFamily="18" charset="0"/>
            </a:endParaRPr>
          </a:p>
          <a:p>
            <a:pPr eaLnBrk="0" hangingPunct="0">
              <a:spcBef>
                <a:spcPct val="50000"/>
              </a:spcBef>
              <a:buChar char="•"/>
            </a:pPr>
            <a:r>
              <a:rPr lang="en-US" altLang="zh-CN" i="0" dirty="0">
                <a:solidFill>
                  <a:schemeClr val="bg1"/>
                </a:solidFill>
                <a:latin typeface="Times New Roman" panose="02020603050405020304" pitchFamily="18" charset="0"/>
              </a:rPr>
              <a:t>Pseudopotential(</a:t>
            </a:r>
            <a:r>
              <a:rPr lang="zh-CN" altLang="en-US" i="0" dirty="0">
                <a:solidFill>
                  <a:schemeClr val="bg1"/>
                </a:solidFill>
                <a:latin typeface="Times New Roman" panose="02020603050405020304" pitchFamily="18" charset="0"/>
              </a:rPr>
              <a:t>赝势法</a:t>
            </a:r>
            <a:r>
              <a:rPr lang="en-US" altLang="zh-CN" i="0" dirty="0">
                <a:solidFill>
                  <a:schemeClr val="bg1"/>
                </a:solidFill>
                <a:latin typeface="Times New Roman" panose="02020603050405020304" pitchFamily="18" charset="0"/>
              </a:rPr>
              <a:t>)</a:t>
            </a:r>
            <a:r>
              <a:rPr lang="zh-CN" altLang="en-US" i="0" dirty="0">
                <a:solidFill>
                  <a:schemeClr val="bg1"/>
                </a:solidFill>
                <a:latin typeface="Times New Roman" panose="02020603050405020304" pitchFamily="18" charset="0"/>
              </a:rPr>
              <a:t>。 </a:t>
            </a:r>
            <a:endParaRPr lang="zh-CN" altLang="en-US" i="0" dirty="0">
              <a:solidFill>
                <a:schemeClr val="bg1"/>
              </a:solidFill>
              <a:latin typeface="Times New Roman" panose="02020603050405020304" pitchFamily="18" charset="0"/>
            </a:endParaRPr>
          </a:p>
        </p:txBody>
      </p:sp>
      <p:sp>
        <p:nvSpPr>
          <p:cNvPr id="50179" name="灯片编号占位符 2"/>
          <p:cNvSpPr txBox="1">
            <a:spLocks noGrp="1"/>
          </p:cNvSpPr>
          <p:nvPr>
            <p:ph type="sldNum" sz="quarter" idx="4294967295"/>
          </p:nvPr>
        </p:nvSpPr>
        <p:spPr>
          <a:xfrm>
            <a:off x="8647113" y="6408738"/>
            <a:ext cx="366712" cy="365125"/>
          </a:xfrm>
          <a:prstGeom prst="rect">
            <a:avLst/>
          </a:prstGeo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200" i="0" dirty="0"/>
            </a:fld>
            <a:endParaRPr lang="en-US" altLang="zh-CN" sz="1200" i="0" dirty="0"/>
          </a:p>
        </p:txBody>
      </p:sp>
    </p:spTree>
  </p:cSld>
  <p:clrMapOvr>
    <a:masterClrMapping/>
  </p:clrMapOvr>
  <p:transition>
    <p:pull dir="l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p:cNvPicPr>
          <p:nvPr/>
        </p:nvPicPr>
        <p:blipFill>
          <a:blip r:embed="rId1"/>
          <a:stretch>
            <a:fillRect/>
          </a:stretch>
        </p:blipFill>
        <p:spPr>
          <a:xfrm>
            <a:off x="38100" y="857250"/>
            <a:ext cx="2495550" cy="4786313"/>
          </a:xfrm>
          <a:prstGeom prst="rect">
            <a:avLst/>
          </a:prstGeom>
          <a:noFill/>
          <a:ln w="9525">
            <a:noFill/>
          </a:ln>
        </p:spPr>
      </p:pic>
      <p:pic>
        <p:nvPicPr>
          <p:cNvPr id="51203" name="Picture 4"/>
          <p:cNvPicPr>
            <a:picLocks noChangeAspect="1"/>
          </p:cNvPicPr>
          <p:nvPr/>
        </p:nvPicPr>
        <p:blipFill>
          <a:blip r:embed="rId2"/>
          <a:stretch>
            <a:fillRect/>
          </a:stretch>
        </p:blipFill>
        <p:spPr>
          <a:xfrm>
            <a:off x="2493963" y="1000125"/>
            <a:ext cx="6650037" cy="4500563"/>
          </a:xfrm>
          <a:prstGeom prst="rect">
            <a:avLst/>
          </a:prstGeom>
          <a:noFill/>
          <a:ln w="9525">
            <a:noFill/>
          </a:ln>
        </p:spPr>
      </p:pic>
      <p:sp>
        <p:nvSpPr>
          <p:cNvPr id="51204" name="灯片编号占位符 3"/>
          <p:cNvSpPr txBox="1">
            <a:spLocks noGrp="1"/>
          </p:cNvSpPr>
          <p:nvPr>
            <p:ph type="sldNum" sz="quarter" idx="4294967295"/>
          </p:nvPr>
        </p:nvSpPr>
        <p:spPr>
          <a:xfrm>
            <a:off x="8647113" y="6408738"/>
            <a:ext cx="366712" cy="365125"/>
          </a:xfrm>
          <a:prstGeom prst="rect">
            <a:avLst/>
          </a:prstGeo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200" i="0" dirty="0"/>
            </a:fld>
            <a:endParaRPr lang="en-US" altLang="zh-CN" sz="1200" i="0" dirty="0"/>
          </a:p>
        </p:txBody>
      </p:sp>
    </p:spTree>
  </p:cSld>
  <p:clrMapOvr>
    <a:masterClrMapping/>
  </p:clrMapOvr>
  <p:transition>
    <p:pull dir="l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p:cNvPicPr>
          <p:nvPr/>
        </p:nvPicPr>
        <p:blipFill>
          <a:blip r:embed="rId1"/>
          <a:stretch>
            <a:fillRect/>
          </a:stretch>
        </p:blipFill>
        <p:spPr>
          <a:xfrm>
            <a:off x="357188" y="1143000"/>
            <a:ext cx="8342312" cy="4286250"/>
          </a:xfrm>
          <a:prstGeom prst="rect">
            <a:avLst/>
          </a:prstGeom>
          <a:noFill/>
          <a:ln w="9525">
            <a:noFill/>
          </a:ln>
        </p:spPr>
      </p:pic>
      <p:sp>
        <p:nvSpPr>
          <p:cNvPr id="52227" name="TextBox 6"/>
          <p:cNvSpPr txBox="1"/>
          <p:nvPr/>
        </p:nvSpPr>
        <p:spPr>
          <a:xfrm>
            <a:off x="635000" y="5381308"/>
            <a:ext cx="7786688" cy="1476375"/>
          </a:xfrm>
          <a:prstGeom prst="rect">
            <a:avLst/>
          </a:prstGeom>
          <a:solidFill>
            <a:schemeClr val="bg1"/>
          </a:solidFill>
          <a:ln w="9525">
            <a:noFill/>
          </a:ln>
        </p:spPr>
        <p:txBody>
          <a:bodyPr>
            <a:spAutoFit/>
          </a:bodyPr>
          <a:lstStyle/>
          <a:p>
            <a:pPr algn="l" eaLnBrk="0" hangingPunct="0">
              <a:lnSpc>
                <a:spcPct val="150000"/>
              </a:lnSpc>
            </a:pPr>
            <a:r>
              <a:rPr lang="zh-CN" altLang="en-US" sz="2000" i="0" dirty="0">
                <a:latin typeface="黑体" panose="02010609060101010101" pitchFamily="49" charset="-122"/>
                <a:ea typeface="黑体" panose="02010609060101010101" pitchFamily="49" charset="-122"/>
                <a:cs typeface="黑体" panose="02010609060101010101" pitchFamily="49" charset="-122"/>
              </a:rPr>
              <a:t>纤锌矿</a:t>
            </a:r>
            <a:r>
              <a:rPr lang="en-US" altLang="zh-CN" sz="2000" i="0" dirty="0">
                <a:latin typeface="黑体" panose="02010609060101010101" pitchFamily="49" charset="-122"/>
                <a:ea typeface="黑体" panose="02010609060101010101" pitchFamily="49" charset="-122"/>
                <a:cs typeface="黑体" panose="02010609060101010101" pitchFamily="49" charset="-122"/>
              </a:rPr>
              <a:t>GaN</a:t>
            </a:r>
            <a:r>
              <a:rPr lang="zh-CN" altLang="en-US" sz="2000" i="0" dirty="0">
                <a:latin typeface="黑体" panose="02010609060101010101" pitchFamily="49" charset="-122"/>
                <a:ea typeface="黑体" panose="02010609060101010101" pitchFamily="49" charset="-122"/>
                <a:cs typeface="黑体" panose="02010609060101010101" pitchFamily="49" charset="-122"/>
              </a:rPr>
              <a:t>和</a:t>
            </a:r>
            <a:r>
              <a:rPr lang="en-US" altLang="zh-CN" sz="2000" i="0" dirty="0">
                <a:latin typeface="黑体" panose="02010609060101010101" pitchFamily="49" charset="-122"/>
                <a:ea typeface="黑体" panose="02010609060101010101" pitchFamily="49" charset="-122"/>
                <a:cs typeface="黑体" panose="02010609060101010101" pitchFamily="49" charset="-122"/>
              </a:rPr>
              <a:t>AlN</a:t>
            </a:r>
            <a:r>
              <a:rPr lang="zh-CN" altLang="en-US" sz="2000" i="0" dirty="0">
                <a:latin typeface="黑体" panose="02010609060101010101" pitchFamily="49" charset="-122"/>
                <a:ea typeface="黑体" panose="02010609060101010101" pitchFamily="49" charset="-122"/>
                <a:cs typeface="黑体" panose="02010609060101010101" pitchFamily="49" charset="-122"/>
              </a:rPr>
              <a:t>导带极小值和价带极大值都出现在布里渊区的 </a:t>
            </a:r>
            <a:r>
              <a:rPr lang="az-Cyrl-AZ" altLang="zh-CN" sz="2000" i="0" dirty="0">
                <a:latin typeface="黑体" panose="02010609060101010101" pitchFamily="49" charset="-122"/>
                <a:ea typeface="黑体" panose="02010609060101010101" pitchFamily="49" charset="-122"/>
                <a:cs typeface="黑体" panose="02010609060101010101" pitchFamily="49" charset="-122"/>
              </a:rPr>
              <a:t>Г</a:t>
            </a:r>
            <a:r>
              <a:rPr lang="zh-CN" altLang="en-US" sz="2000" i="0" dirty="0">
                <a:latin typeface="黑体" panose="02010609060101010101" pitchFamily="49" charset="-122"/>
                <a:ea typeface="黑体" panose="02010609060101010101" pitchFamily="49" charset="-122"/>
                <a:cs typeface="黑体" panose="02010609060101010101" pitchFamily="49" charset="-122"/>
              </a:rPr>
              <a:t>点，闪锌矿的</a:t>
            </a:r>
            <a:r>
              <a:rPr lang="en-US" altLang="zh-CN" sz="2000" i="0" dirty="0">
                <a:latin typeface="黑体" panose="02010609060101010101" pitchFamily="49" charset="-122"/>
                <a:ea typeface="黑体" panose="02010609060101010101" pitchFamily="49" charset="-122"/>
                <a:cs typeface="黑体" panose="02010609060101010101" pitchFamily="49" charset="-122"/>
              </a:rPr>
              <a:t>GaN</a:t>
            </a:r>
            <a:r>
              <a:rPr lang="zh-CN" altLang="en-US" sz="2000" i="0" dirty="0">
                <a:latin typeface="黑体" panose="02010609060101010101" pitchFamily="49" charset="-122"/>
                <a:ea typeface="黑体" panose="02010609060101010101" pitchFamily="49" charset="-122"/>
                <a:cs typeface="黑体" panose="02010609060101010101" pitchFamily="49" charset="-122"/>
              </a:rPr>
              <a:t>是</a:t>
            </a:r>
            <a:r>
              <a:rPr lang="zh-CN" altLang="en-US" sz="2000" b="1" i="0" dirty="0">
                <a:latin typeface="黑体" panose="02010609060101010101" pitchFamily="49" charset="-122"/>
                <a:ea typeface="黑体" panose="02010609060101010101" pitchFamily="49" charset="-122"/>
                <a:cs typeface="黑体" panose="02010609060101010101" pitchFamily="49" charset="-122"/>
              </a:rPr>
              <a:t>直接带隙</a:t>
            </a:r>
            <a:r>
              <a:rPr lang="zh-CN" altLang="en-US" sz="2000" i="0" dirty="0">
                <a:latin typeface="黑体" panose="02010609060101010101" pitchFamily="49" charset="-122"/>
                <a:ea typeface="黑体" panose="02010609060101010101" pitchFamily="49" charset="-122"/>
                <a:cs typeface="黑体" panose="02010609060101010101" pitchFamily="49" charset="-122"/>
              </a:rPr>
              <a:t>半导体，而</a:t>
            </a:r>
            <a:r>
              <a:rPr lang="en-US" altLang="zh-CN" sz="2000" i="0" dirty="0">
                <a:latin typeface="黑体" panose="02010609060101010101" pitchFamily="49" charset="-122"/>
                <a:ea typeface="黑体" panose="02010609060101010101" pitchFamily="49" charset="-122"/>
                <a:cs typeface="黑体" panose="02010609060101010101" pitchFamily="49" charset="-122"/>
              </a:rPr>
              <a:t>AlN</a:t>
            </a:r>
            <a:r>
              <a:rPr lang="zh-CN" altLang="en-US" sz="2000" i="0" dirty="0">
                <a:latin typeface="黑体" panose="02010609060101010101" pitchFamily="49" charset="-122"/>
                <a:ea typeface="黑体" panose="02010609060101010101" pitchFamily="49" charset="-122"/>
                <a:cs typeface="黑体" panose="02010609060101010101" pitchFamily="49" charset="-122"/>
              </a:rPr>
              <a:t>为</a:t>
            </a:r>
            <a:r>
              <a:rPr lang="zh-CN" altLang="en-US" sz="2000" b="1" i="0" dirty="0">
                <a:latin typeface="黑体" panose="02010609060101010101" pitchFamily="49" charset="-122"/>
                <a:ea typeface="黑体" panose="02010609060101010101" pitchFamily="49" charset="-122"/>
                <a:cs typeface="黑体" panose="02010609060101010101" pitchFamily="49" charset="-122"/>
              </a:rPr>
              <a:t>间接带隙</a:t>
            </a:r>
            <a:r>
              <a:rPr lang="zh-CN" altLang="en-US" sz="2000" i="0" dirty="0">
                <a:latin typeface="黑体" panose="02010609060101010101" pitchFamily="49" charset="-122"/>
                <a:ea typeface="黑体" panose="02010609060101010101" pitchFamily="49" charset="-122"/>
                <a:cs typeface="黑体" panose="02010609060101010101" pitchFamily="49" charset="-122"/>
              </a:rPr>
              <a:t>半导体，</a:t>
            </a:r>
            <a:r>
              <a:rPr lang="en-US" altLang="zh-CN" sz="2000" i="0" dirty="0">
                <a:latin typeface="黑体" panose="02010609060101010101" pitchFamily="49" charset="-122"/>
                <a:ea typeface="黑体" panose="02010609060101010101" pitchFamily="49" charset="-122"/>
                <a:cs typeface="黑体" panose="02010609060101010101" pitchFamily="49" charset="-122"/>
              </a:rPr>
              <a:t>3C-SiC</a:t>
            </a:r>
            <a:r>
              <a:rPr lang="zh-CN" altLang="en-US" sz="2000" i="0" dirty="0">
                <a:latin typeface="黑体" panose="02010609060101010101" pitchFamily="49" charset="-122"/>
                <a:ea typeface="黑体" panose="02010609060101010101" pitchFamily="49" charset="-122"/>
                <a:cs typeface="黑体" panose="02010609060101010101" pitchFamily="49" charset="-122"/>
              </a:rPr>
              <a:t>则为间接带隙半导体。</a:t>
            </a:r>
            <a:endParaRPr lang="zh-CN" altLang="en-US" sz="2000" i="0" dirty="0">
              <a:latin typeface="黑体" panose="02010609060101010101" pitchFamily="49" charset="-122"/>
              <a:ea typeface="黑体" panose="02010609060101010101" pitchFamily="49" charset="-122"/>
              <a:cs typeface="黑体" panose="02010609060101010101" pitchFamily="49" charset="-122"/>
            </a:endParaRPr>
          </a:p>
        </p:txBody>
      </p:sp>
      <p:sp>
        <p:nvSpPr>
          <p:cNvPr id="52228" name="灯片编号占位符 3"/>
          <p:cNvSpPr txBox="1">
            <a:spLocks noGrp="1"/>
          </p:cNvSpPr>
          <p:nvPr>
            <p:ph type="sldNum" sz="quarter" idx="4294967295"/>
          </p:nvPr>
        </p:nvSpPr>
        <p:spPr>
          <a:xfrm>
            <a:off x="8647113" y="6408738"/>
            <a:ext cx="366712" cy="365125"/>
          </a:xfrm>
          <a:prstGeom prst="rect">
            <a:avLst/>
          </a:prstGeo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200" i="0" dirty="0"/>
            </a:fld>
            <a:endParaRPr lang="en-US" altLang="zh-CN" sz="1200" i="0" dirty="0"/>
          </a:p>
        </p:txBody>
      </p:sp>
    </p:spTree>
  </p:cSld>
  <p:clrMapOvr>
    <a:masterClrMapping/>
  </p:clrMapOvr>
  <p:transition>
    <p:pull dir="l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1"/>
          <a:stretch>
            <a:fillRect/>
          </a:stretch>
        </p:blipFill>
        <p:spPr>
          <a:xfrm>
            <a:off x="1331640" y="499198"/>
            <a:ext cx="6006123" cy="2880320"/>
          </a:xfrm>
          <a:prstGeom prst="rect">
            <a:avLst/>
          </a:prstGeom>
        </p:spPr>
      </p:pic>
      <p:sp>
        <p:nvSpPr>
          <p:cNvPr id="7" name="文本框 6"/>
          <p:cNvSpPr txBox="1"/>
          <p:nvPr/>
        </p:nvSpPr>
        <p:spPr>
          <a:xfrm>
            <a:off x="1907704" y="0"/>
            <a:ext cx="5544616" cy="523220"/>
          </a:xfrm>
          <a:prstGeom prst="rect">
            <a:avLst/>
          </a:prstGeom>
          <a:noFill/>
        </p:spPr>
        <p:txBody>
          <a:bodyPr wrap="square" rtlCol="0">
            <a:spAutoFit/>
          </a:bodyPr>
          <a:lstStyle/>
          <a:p>
            <a:pPr algn="ctr"/>
            <a:r>
              <a:rPr lang="zh-CN" altLang="en-US" sz="2800" b="1" i="0" dirty="0" smtClean="0"/>
              <a:t>吸收谱测量禁带宽度（</a:t>
            </a:r>
            <a:r>
              <a:rPr lang="en-US" altLang="zh-CN" sz="2800" b="1" i="0" dirty="0" err="1" smtClean="0"/>
              <a:t>Eg</a:t>
            </a:r>
            <a:r>
              <a:rPr lang="zh-CN" altLang="en-US" sz="2800" b="1" i="0" dirty="0" smtClean="0"/>
              <a:t>）</a:t>
            </a:r>
            <a:endParaRPr lang="zh-CN" altLang="en-US" sz="2800" b="1" i="0" dirty="0"/>
          </a:p>
        </p:txBody>
      </p:sp>
      <p:pic>
        <p:nvPicPr>
          <p:cNvPr id="15" name="Picture 4"/>
          <p:cNvPicPr>
            <a:picLocks noGrp="1" noChangeAspect="1"/>
          </p:cNvPicPr>
          <p:nvPr/>
        </p:nvPicPr>
        <p:blipFill>
          <a:blip r:embed="rId2"/>
          <a:srcRect/>
          <a:stretch>
            <a:fillRect/>
          </a:stretch>
        </p:blipFill>
        <p:spPr>
          <a:xfrm>
            <a:off x="29603" y="3140968"/>
            <a:ext cx="5379276" cy="3318058"/>
          </a:xfrm>
          <a:prstGeom prst="rect">
            <a:avLst/>
          </a:prstGeom>
          <a:noFill/>
          <a:ln w="9525">
            <a:noFill/>
          </a:ln>
        </p:spPr>
      </p:pic>
      <p:pic>
        <p:nvPicPr>
          <p:cNvPr id="16" name="Picture 5"/>
          <p:cNvPicPr>
            <a:picLocks noChangeAspect="1"/>
          </p:cNvPicPr>
          <p:nvPr/>
        </p:nvPicPr>
        <p:blipFill>
          <a:blip r:embed="rId3"/>
          <a:stretch>
            <a:fillRect/>
          </a:stretch>
        </p:blipFill>
        <p:spPr>
          <a:xfrm>
            <a:off x="5364711" y="4498085"/>
            <a:ext cx="3636445" cy="603824"/>
          </a:xfrm>
          <a:prstGeom prst="rect">
            <a:avLst/>
          </a:prstGeom>
          <a:noFill/>
          <a:ln w="9525">
            <a:noFill/>
          </a:ln>
        </p:spPr>
      </p:pic>
    </p:spTree>
  </p:cSld>
  <p:clrMapOvr>
    <a:masterClrMapping/>
  </p:clrMapOvr>
  <p:transition>
    <p:pull dir="l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251520" y="332656"/>
            <a:ext cx="7886700" cy="615603"/>
          </a:xfrm>
        </p:spPr>
        <p:txBody>
          <a:bodyPr>
            <a:noAutofit/>
          </a:bodyPr>
          <a:lstStyle/>
          <a:p>
            <a:pPr lvl="0"/>
            <a:r>
              <a:rPr lang="en-US" altLang="zh-CN" sz="2800" b="1" dirty="0" smtClean="0"/>
              <a:t>1.1.2 </a:t>
            </a:r>
            <a:r>
              <a:rPr lang="zh-CN" altLang="en-US" sz="2800" dirty="0" smtClean="0">
                <a:latin typeface="黑体" panose="02010609060101010101" pitchFamily="49" charset="-122"/>
                <a:ea typeface="黑体" panose="02010609060101010101" pitchFamily="49" charset="-122"/>
              </a:rPr>
              <a:t>三代半导体</a:t>
            </a:r>
            <a:endParaRPr lang="zh-CN" altLang="en-US" sz="2800" b="1" dirty="0"/>
          </a:p>
        </p:txBody>
      </p:sp>
      <p:sp>
        <p:nvSpPr>
          <p:cNvPr id="2" name="文本框 1"/>
          <p:cNvSpPr txBox="1"/>
          <p:nvPr/>
        </p:nvSpPr>
        <p:spPr>
          <a:xfrm>
            <a:off x="3362325" y="948055"/>
            <a:ext cx="5362575" cy="2861310"/>
          </a:xfrm>
          <a:prstGeom prst="rect">
            <a:avLst/>
          </a:prstGeom>
          <a:noFill/>
        </p:spPr>
        <p:txBody>
          <a:bodyPr wrap="square" rtlCol="0" anchor="t">
            <a:spAutoFit/>
          </a:bodyPr>
          <a:lstStyle/>
          <a:p>
            <a:r>
              <a:rPr lang="zh-CN" altLang="en-US" b="1" i="0" dirty="0">
                <a:latin typeface="黑体" panose="02010609060101010101" pitchFamily="49" charset="-122"/>
                <a:ea typeface="黑体" panose="02010609060101010101" pitchFamily="49" charset="-122"/>
                <a:sym typeface="+mn-ea"/>
              </a:rPr>
              <a:t>第一代半导体材料</a:t>
            </a:r>
            <a:r>
              <a:rPr lang="en-US" altLang="zh-CN" b="1" i="0" dirty="0">
                <a:latin typeface="黑体" panose="02010609060101010101" pitchFamily="49" charset="-122"/>
                <a:ea typeface="黑体" panose="02010609060101010101" pitchFamily="49" charset="-122"/>
                <a:sym typeface="+mn-ea"/>
              </a:rPr>
              <a:t>---</a:t>
            </a:r>
            <a:r>
              <a:rPr lang="zh-CN" altLang="en-US" b="1" i="0" dirty="0">
                <a:latin typeface="黑体" panose="02010609060101010101" pitchFamily="49" charset="-122"/>
                <a:ea typeface="黑体" panose="02010609060101010101" pitchFamily="49" charset="-122"/>
                <a:sym typeface="+mn-ea"/>
              </a:rPr>
              <a:t>硅</a:t>
            </a:r>
            <a:r>
              <a:rPr lang="en-US" altLang="zh-CN" b="1" i="0" dirty="0">
                <a:latin typeface="黑体" panose="02010609060101010101" pitchFamily="49" charset="-122"/>
                <a:ea typeface="黑体" panose="02010609060101010101" pitchFamily="49" charset="-122"/>
                <a:sym typeface="+mn-ea"/>
              </a:rPr>
              <a:t>(Si)</a:t>
            </a:r>
            <a:r>
              <a:rPr lang="zh-CN" altLang="en-US" b="1" i="0" dirty="0">
                <a:latin typeface="黑体" panose="02010609060101010101" pitchFamily="49" charset="-122"/>
                <a:ea typeface="黑体" panose="02010609060101010101" pitchFamily="49" charset="-122"/>
                <a:sym typeface="+mn-ea"/>
              </a:rPr>
              <a:t>、锗</a:t>
            </a:r>
            <a:r>
              <a:rPr lang="en-US" altLang="zh-CN" b="1" i="0" dirty="0">
                <a:latin typeface="黑体" panose="02010609060101010101" pitchFamily="49" charset="-122"/>
                <a:ea typeface="黑体" panose="02010609060101010101" pitchFamily="49" charset="-122"/>
                <a:sym typeface="+mn-ea"/>
              </a:rPr>
              <a:t>(Ge)</a:t>
            </a:r>
            <a:endParaRPr lang="en-US" altLang="zh-CN" b="1" i="0" dirty="0">
              <a:latin typeface="黑体" panose="02010609060101010101" pitchFamily="49" charset="-122"/>
              <a:ea typeface="黑体" panose="02010609060101010101" pitchFamily="49" charset="-122"/>
            </a:endParaRPr>
          </a:p>
          <a:p>
            <a:pPr>
              <a:lnSpc>
                <a:spcPct val="150000"/>
              </a:lnSpc>
            </a:pPr>
            <a:r>
              <a:rPr lang="en-US" altLang="zh-CN" b="1" i="0" dirty="0">
                <a:latin typeface="黑体" panose="02010609060101010101" pitchFamily="49" charset="-122"/>
                <a:ea typeface="黑体" panose="02010609060101010101" pitchFamily="49" charset="-122"/>
                <a:sym typeface="+mn-ea"/>
              </a:rPr>
              <a:t>  </a:t>
            </a:r>
            <a:r>
              <a:rPr lang="en-US" altLang="zh-CN" b="1" i="0" dirty="0">
                <a:latin typeface="宋体" panose="02010600030101010101" pitchFamily="2" charset="-122"/>
                <a:cs typeface="宋体" panose="02010600030101010101" pitchFamily="2" charset="-122"/>
                <a:sym typeface="+mn-ea"/>
              </a:rPr>
              <a:t> </a:t>
            </a:r>
            <a:r>
              <a:rPr lang="zh-CN" altLang="en-US" sz="2000" i="0" dirty="0">
                <a:latin typeface="宋体" panose="02010600030101010101" pitchFamily="2" charset="-122"/>
                <a:cs typeface="宋体" panose="02010600030101010101" pitchFamily="2" charset="-122"/>
                <a:sym typeface="+mn-ea"/>
              </a:rPr>
              <a:t>上个世纪四十年代</a:t>
            </a:r>
            <a:r>
              <a:rPr lang="en-US" altLang="zh-CN" sz="2000" i="0" dirty="0">
                <a:latin typeface="宋体" panose="02010600030101010101" pitchFamily="2" charset="-122"/>
                <a:cs typeface="宋体" panose="02010600030101010101" pitchFamily="2" charset="-122"/>
                <a:sym typeface="+mn-ea"/>
              </a:rPr>
              <a:t>,</a:t>
            </a:r>
            <a:r>
              <a:rPr lang="zh-CN" altLang="en-US" sz="2000" i="0" dirty="0">
                <a:latin typeface="宋体" panose="02010600030101010101" pitchFamily="2" charset="-122"/>
                <a:cs typeface="宋体" panose="02010600030101010101" pitchFamily="2" charset="-122"/>
                <a:sym typeface="+mn-ea"/>
              </a:rPr>
              <a:t>锗、硅半导体研究的突破，晶体管的诞生及随后集成电路的问世导致电子学，电子技术的革命，开创了微电子学与硅</a:t>
            </a:r>
            <a:r>
              <a:rPr lang="zh-CN" altLang="zh-CN" sz="2000" i="0" dirty="0">
                <a:latin typeface="宋体" panose="02010600030101010101" pitchFamily="2" charset="-122"/>
                <a:cs typeface="宋体" panose="02010600030101010101" pitchFamily="2" charset="-122"/>
                <a:sym typeface="+mn-ea"/>
              </a:rPr>
              <a:t>微</a:t>
            </a:r>
            <a:r>
              <a:rPr lang="zh-CN" altLang="en-US" sz="2000" i="0" dirty="0">
                <a:latin typeface="宋体" panose="02010600030101010101" pitchFamily="2" charset="-122"/>
                <a:cs typeface="宋体" panose="02010600030101010101" pitchFamily="2" charset="-122"/>
                <a:sym typeface="+mn-ea"/>
              </a:rPr>
              <a:t>电子技术，导致信息科学技术发生了翻天覆地的变革，进入到现代信息化社会。</a:t>
            </a:r>
            <a:endParaRPr lang="zh-CN" altLang="en-US" sz="2000">
              <a:latin typeface="宋体" panose="02010600030101010101" pitchFamily="2" charset="-122"/>
              <a:cs typeface="宋体" panose="02010600030101010101" pitchFamily="2" charset="-122"/>
            </a:endParaRPr>
          </a:p>
        </p:txBody>
      </p:sp>
      <p:pic>
        <p:nvPicPr>
          <p:cNvPr id="3" name="Picture 2"/>
          <p:cNvPicPr>
            <a:picLocks noChangeAspect="1" noChangeArrowheads="1"/>
          </p:cNvPicPr>
          <p:nvPr>
            <p:custDataLst>
              <p:tags r:id="rId1"/>
            </p:custDataLst>
          </p:nvPr>
        </p:nvPicPr>
        <p:blipFill>
          <a:blip r:embed="rId2" cstate="print"/>
          <a:srcRect l="6589" t="12757" r="68604" b="14563"/>
          <a:stretch>
            <a:fillRect/>
          </a:stretch>
        </p:blipFill>
        <p:spPr bwMode="auto">
          <a:xfrm>
            <a:off x="427355" y="1676400"/>
            <a:ext cx="2472690" cy="4528820"/>
          </a:xfrm>
          <a:prstGeom prst="rect">
            <a:avLst/>
          </a:prstGeom>
          <a:noFill/>
          <a:ln w="9525">
            <a:noFill/>
            <a:miter lim="800000"/>
            <a:headEnd/>
            <a:tailEnd/>
          </a:ln>
        </p:spPr>
      </p:pic>
      <p:pic>
        <p:nvPicPr>
          <p:cNvPr id="11" name="Picture 5" descr="2012-06-09 03"/>
          <p:cNvPicPr>
            <a:picLocks noChangeAspect="1" noChangeArrowheads="1"/>
          </p:cNvPicPr>
          <p:nvPr/>
        </p:nvPicPr>
        <p:blipFill>
          <a:blip r:embed="rId3" cstate="print"/>
          <a:srcRect/>
          <a:stretch>
            <a:fillRect/>
          </a:stretch>
        </p:blipFill>
        <p:spPr bwMode="auto">
          <a:xfrm>
            <a:off x="4231320" y="3860873"/>
            <a:ext cx="3906987" cy="2931087"/>
          </a:xfrm>
          <a:prstGeom prst="rect">
            <a:avLst/>
          </a:prstGeom>
          <a:noFill/>
        </p:spPr>
      </p:pic>
    </p:spTree>
  </p:cSld>
  <p:clrMapOvr>
    <a:masterClrMapping/>
  </p:clrMapOvr>
  <p:transition>
    <p:pull dir="l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内容占位符 4"/>
          <p:cNvPicPr>
            <a:picLocks noGrp="1" noChangeAspect="1"/>
          </p:cNvPicPr>
          <p:nvPr>
            <p:ph idx="1"/>
          </p:nvPr>
        </p:nvPicPr>
        <p:blipFill>
          <a:blip r:embed="rId1"/>
          <a:stretch>
            <a:fillRect/>
          </a:stretch>
        </p:blipFill>
        <p:spPr>
          <a:xfrm>
            <a:off x="1835785" y="1338739"/>
            <a:ext cx="5372100" cy="3962400"/>
          </a:xfrm>
        </p:spPr>
      </p:pic>
      <p:sp>
        <p:nvSpPr>
          <p:cNvPr id="22531" name="灯片编号占位符 3"/>
          <p:cNvSpPr txBox="1">
            <a:spLocks noGrp="1" noChangeArrowheads="1"/>
          </p:cNvSpPr>
          <p:nvPr>
            <p:ph type="sldNum" sz="quarter" idx="12"/>
          </p:nvPr>
        </p:nvSpPr>
        <p:spPr bwMode="auto">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100" dirty="0">
                <a:solidFill>
                  <a:srgbClr val="636363"/>
                </a:solidFill>
              </a:rPr>
            </a:fld>
            <a:endParaRPr lang="en-US" altLang="zh-CN" sz="1100" dirty="0">
              <a:solidFill>
                <a:srgbClr val="636363"/>
              </a:solidFill>
            </a:endParaRPr>
          </a:p>
        </p:txBody>
      </p:sp>
      <p:sp>
        <p:nvSpPr>
          <p:cNvPr id="6" name="圆角矩形 5"/>
          <p:cNvSpPr/>
          <p:nvPr/>
        </p:nvSpPr>
        <p:spPr>
          <a:xfrm>
            <a:off x="1258888" y="5300663"/>
            <a:ext cx="576263" cy="360363"/>
          </a:xfrm>
          <a:prstGeom prst="round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1" u="none" strike="noStrike" kern="1200" cap="none" spc="0" normalizeH="0" baseline="0" noProof="0">
              <a:ln>
                <a:noFill/>
              </a:ln>
              <a:solidFill>
                <a:schemeClr val="dk1"/>
              </a:solidFill>
              <a:effectLst/>
              <a:uLnTx/>
              <a:uFillTx/>
              <a:latin typeface="+mn-lt"/>
              <a:ea typeface="+mn-ea"/>
              <a:cs typeface="+mn-cs"/>
            </a:endParaRPr>
          </a:p>
        </p:txBody>
      </p:sp>
      <p:sp>
        <p:nvSpPr>
          <p:cNvPr id="25605" name="文本框 1"/>
          <p:cNvSpPr txBox="1"/>
          <p:nvPr/>
        </p:nvSpPr>
        <p:spPr>
          <a:xfrm>
            <a:off x="1398270" y="5661660"/>
            <a:ext cx="6547485" cy="398780"/>
          </a:xfrm>
          <a:prstGeom prst="rect">
            <a:avLst/>
          </a:prstGeom>
          <a:noFill/>
          <a:ln w="9525">
            <a:noFill/>
          </a:ln>
        </p:spPr>
        <p:txBody>
          <a:bodyPr wrap="square">
            <a:spAutoFit/>
          </a:bodyPr>
          <a:lstStyle/>
          <a:p>
            <a:pPr eaLnBrk="0" hangingPunct="0"/>
            <a:r>
              <a:rPr lang="en-US" altLang="zh-CN" sz="2000" b="1" i="0" dirty="0">
                <a:latin typeface="Times New Roman" panose="02020603050405020304" pitchFamily="18" charset="0"/>
              </a:rPr>
              <a:t>7nm</a:t>
            </a:r>
            <a:r>
              <a:rPr lang="zh-CN" altLang="zh-CN" sz="2000" b="1" i="0" dirty="0">
                <a:latin typeface="Times New Roman" panose="02020603050405020304" pitchFamily="18" charset="0"/>
              </a:rPr>
              <a:t>技术量产，实验室达到</a:t>
            </a:r>
            <a:r>
              <a:rPr lang="en-US" altLang="zh-CN" sz="2000" b="1" i="0" dirty="0">
                <a:latin typeface="Times New Roman" panose="02020603050405020304" pitchFamily="18" charset="0"/>
              </a:rPr>
              <a:t>5nm</a:t>
            </a:r>
            <a:r>
              <a:rPr lang="zh-CN" altLang="en-US" sz="2000" b="1" i="0" dirty="0">
                <a:latin typeface="Times New Roman" panose="02020603050405020304" pitchFamily="18" charset="0"/>
              </a:rPr>
              <a:t>技术。台积电，中芯国际</a:t>
            </a:r>
            <a:endParaRPr lang="en-US" altLang="zh-CN" sz="2000" b="1" i="0" dirty="0">
              <a:latin typeface="Times New Roman" panose="02020603050405020304" pitchFamily="18" charset="0"/>
            </a:endParaRPr>
          </a:p>
        </p:txBody>
      </p:sp>
      <p:sp>
        <p:nvSpPr>
          <p:cNvPr id="2" name="文本框 1"/>
          <p:cNvSpPr txBox="1"/>
          <p:nvPr/>
        </p:nvSpPr>
        <p:spPr>
          <a:xfrm>
            <a:off x="2590165" y="401320"/>
            <a:ext cx="3863975" cy="521970"/>
          </a:xfrm>
          <a:prstGeom prst="rect">
            <a:avLst/>
          </a:prstGeom>
          <a:noFill/>
        </p:spPr>
        <p:txBody>
          <a:bodyPr wrap="square" rtlCol="0">
            <a:spAutoFit/>
          </a:bodyPr>
          <a:lstStyle/>
          <a:p>
            <a:pPr algn="ctr"/>
            <a:r>
              <a:rPr lang="zh-CN" altLang="zh-CN" sz="2800" i="0">
                <a:latin typeface="黑体" panose="02010609060101010101" pitchFamily="49" charset="-122"/>
                <a:ea typeface="黑体" panose="02010609060101010101" pitchFamily="49" charset="-122"/>
              </a:rPr>
              <a:t>摩尔定律</a:t>
            </a:r>
            <a:endParaRPr lang="zh-CN" altLang="zh-CN" sz="2800" i="0">
              <a:latin typeface="黑体" panose="02010609060101010101" pitchFamily="49" charset="-122"/>
              <a:ea typeface="黑体" panose="02010609060101010101" pitchFamily="49" charset="-122"/>
            </a:endParaRPr>
          </a:p>
        </p:txBody>
      </p:sp>
    </p:spTree>
  </p:cSld>
  <p:clrMapOvr>
    <a:masterClrMapping/>
  </p:clrMapOvr>
  <p:transition>
    <p:pull dir="l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539750" y="188595"/>
            <a:ext cx="8086090" cy="6374765"/>
          </a:xfrm>
          <a:prstGeom prst="rect">
            <a:avLst/>
          </a:prstGeom>
        </p:spPr>
      </p:pic>
    </p:spTree>
  </p:cSld>
  <p:clrMapOvr>
    <a:masterClrMapping/>
  </p:clrMapOvr>
  <p:transition>
    <p:pull dir="l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p:nvPr/>
        </p:nvSpPr>
        <p:spPr>
          <a:xfrm>
            <a:off x="534988" y="609600"/>
            <a:ext cx="8039100" cy="5169535"/>
          </a:xfrm>
          <a:prstGeom prst="rect">
            <a:avLst/>
          </a:prstGeom>
          <a:solidFill>
            <a:schemeClr val="bg1"/>
          </a:solidFill>
          <a:ln w="9525">
            <a:noFill/>
          </a:ln>
        </p:spPr>
        <p:txBody>
          <a:bodyPr>
            <a:spAutoFit/>
          </a:bodyPr>
          <a:lstStyle/>
          <a:p>
            <a:r>
              <a:rPr lang="zh-CN" altLang="en-US" sz="3200" i="0" dirty="0">
                <a:latin typeface="黑体" panose="02010609060101010101" pitchFamily="49" charset="-122"/>
                <a:ea typeface="黑体" panose="02010609060101010101" pitchFamily="49" charset="-122"/>
              </a:rPr>
              <a:t>　</a:t>
            </a:r>
            <a:r>
              <a:rPr lang="zh-CN" altLang="en-US" sz="3200" i="0" dirty="0">
                <a:solidFill>
                  <a:schemeClr val="tx2"/>
                </a:solidFill>
                <a:latin typeface="黑体" panose="02010609060101010101" pitchFamily="49" charset="-122"/>
                <a:ea typeface="黑体" panose="02010609060101010101" pitchFamily="49" charset="-122"/>
              </a:rPr>
              <a:t>　</a:t>
            </a:r>
            <a:r>
              <a:rPr lang="zh-CN" altLang="en-US" sz="3600" b="1" i="0" dirty="0">
                <a:latin typeface="黑体" panose="02010609060101010101" pitchFamily="49" charset="-122"/>
                <a:ea typeface="黑体" panose="02010609060101010101" pitchFamily="49" charset="-122"/>
              </a:rPr>
              <a:t>第二代半导体材料</a:t>
            </a:r>
            <a:r>
              <a:rPr lang="en-US" altLang="zh-CN" sz="3600" b="1" i="0" dirty="0">
                <a:latin typeface="黑体" panose="02010609060101010101" pitchFamily="49" charset="-122"/>
                <a:ea typeface="黑体" panose="02010609060101010101" pitchFamily="49" charset="-122"/>
              </a:rPr>
              <a:t>---GaAs</a:t>
            </a:r>
            <a:r>
              <a:rPr lang="zh-CN" altLang="en-US" sz="3600" b="1" i="0" dirty="0">
                <a:latin typeface="黑体" panose="02010609060101010101" pitchFamily="49" charset="-122"/>
                <a:ea typeface="黑体" panose="02010609060101010101" pitchFamily="49" charset="-122"/>
              </a:rPr>
              <a:t>、</a:t>
            </a:r>
            <a:r>
              <a:rPr lang="en-US" altLang="zh-CN" sz="3600" b="1" i="0" dirty="0">
                <a:latin typeface="黑体" panose="02010609060101010101" pitchFamily="49" charset="-122"/>
                <a:ea typeface="黑体" panose="02010609060101010101" pitchFamily="49" charset="-122"/>
              </a:rPr>
              <a:t>InP</a:t>
            </a:r>
            <a:r>
              <a:rPr lang="zh-CN" altLang="zh-CN" sz="3600" b="1" i="0" dirty="0">
                <a:latin typeface="黑体" panose="02010609060101010101" pitchFamily="49" charset="-122"/>
                <a:ea typeface="黑体" panose="02010609060101010101" pitchFamily="49" charset="-122"/>
              </a:rPr>
              <a:t>及其合金为代表</a:t>
            </a:r>
            <a:r>
              <a:rPr lang="zh-CN" altLang="en-US" sz="3600" b="1" i="0" dirty="0">
                <a:latin typeface="黑体" panose="02010609060101010101" pitchFamily="49" charset="-122"/>
                <a:ea typeface="黑体" panose="02010609060101010101" pitchFamily="49" charset="-122"/>
              </a:rPr>
              <a:t>的化合物半导体</a:t>
            </a:r>
            <a:endParaRPr lang="zh-CN" altLang="en-US" sz="3600" b="1" i="0" dirty="0">
              <a:latin typeface="黑体" panose="02010609060101010101" pitchFamily="49" charset="-122"/>
              <a:ea typeface="黑体" panose="02010609060101010101" pitchFamily="49" charset="-122"/>
            </a:endParaRPr>
          </a:p>
          <a:p>
            <a:r>
              <a:rPr lang="zh-CN" altLang="zh-CN" sz="3600" b="1" i="0" dirty="0">
                <a:latin typeface="黑体" panose="02010609060101010101" pitchFamily="49" charset="-122"/>
                <a:ea typeface="黑体" panose="02010609060101010101" pitchFamily="49" charset="-122"/>
              </a:rPr>
              <a:t>  </a:t>
            </a:r>
            <a:endParaRPr lang="zh-CN" altLang="en-US" sz="3600" b="1" i="0" dirty="0">
              <a:latin typeface="黑体" panose="02010609060101010101" pitchFamily="49" charset="-122"/>
              <a:ea typeface="黑体" panose="02010609060101010101" pitchFamily="49" charset="-122"/>
            </a:endParaRPr>
          </a:p>
          <a:p>
            <a:pPr>
              <a:lnSpc>
                <a:spcPct val="150000"/>
              </a:lnSpc>
            </a:pPr>
            <a:r>
              <a:rPr lang="zh-CN" altLang="en-US" sz="3600" b="1" i="0" dirty="0">
                <a:latin typeface="黑体" panose="02010609060101010101" pitchFamily="49" charset="-122"/>
                <a:ea typeface="黑体" panose="02010609060101010101" pitchFamily="49" charset="-122"/>
              </a:rPr>
              <a:t>　　</a:t>
            </a:r>
            <a:r>
              <a:rPr lang="zh-CN" altLang="en-US" sz="2800" b="1" i="0" dirty="0">
                <a:latin typeface="黑体" panose="02010609060101010101" pitchFamily="49" charset="-122"/>
                <a:ea typeface="黑体" panose="02010609060101010101" pitchFamily="49" charset="-122"/>
              </a:rPr>
              <a:t>上个世纪六、七十年代，以</a:t>
            </a:r>
            <a:r>
              <a:rPr lang="en-US" altLang="zh-CN" sz="2800" b="1" i="0" dirty="0">
                <a:latin typeface="黑体" panose="02010609060101010101" pitchFamily="49" charset="-122"/>
                <a:ea typeface="黑体" panose="02010609060101010101" pitchFamily="49" charset="-122"/>
              </a:rPr>
              <a:t>GaAs</a:t>
            </a:r>
            <a:r>
              <a:rPr lang="zh-CN" altLang="en-US" sz="2800" b="1" i="0" dirty="0">
                <a:latin typeface="黑体" panose="02010609060101010101" pitchFamily="49" charset="-122"/>
                <a:ea typeface="黑体" panose="02010609060101010101" pitchFamily="49" charset="-122"/>
              </a:rPr>
              <a:t>、</a:t>
            </a:r>
            <a:r>
              <a:rPr lang="en-US" altLang="zh-CN" sz="2800" b="1" i="0" dirty="0">
                <a:latin typeface="黑体" panose="02010609060101010101" pitchFamily="49" charset="-122"/>
                <a:ea typeface="黑体" panose="02010609060101010101" pitchFamily="49" charset="-122"/>
              </a:rPr>
              <a:t>InP</a:t>
            </a:r>
            <a:r>
              <a:rPr lang="zh-CN" altLang="zh-CN" sz="2800" b="1" i="0" dirty="0">
                <a:latin typeface="黑体" panose="02010609060101010101" pitchFamily="49" charset="-122"/>
                <a:ea typeface="黑体" panose="02010609060101010101" pitchFamily="49" charset="-122"/>
              </a:rPr>
              <a:t>及其合金为代表</a:t>
            </a:r>
            <a:r>
              <a:rPr lang="zh-CN" altLang="en-US" sz="2800" b="1" i="0" dirty="0">
                <a:latin typeface="黑体" panose="02010609060101010101" pitchFamily="49" charset="-122"/>
                <a:ea typeface="黑体" panose="02010609060101010101" pitchFamily="49" charset="-122"/>
              </a:rPr>
              <a:t>的化合物半导体的兴起，导致半导体激光器的诞生，超晶格量子阱概念的提出与实现，</a:t>
            </a:r>
            <a:r>
              <a:rPr lang="zh-CN" altLang="zh-CN" sz="2800" b="1" i="0" dirty="0">
                <a:latin typeface="黑体" panose="02010609060101010101" pitchFamily="49" charset="-122"/>
                <a:ea typeface="黑体" panose="02010609060101010101" pitchFamily="49" charset="-122"/>
              </a:rPr>
              <a:t>开创半导体量子光电子技术</a:t>
            </a:r>
            <a:r>
              <a:rPr lang="zh-CN" altLang="en-US" sz="2800" b="1" i="0" dirty="0">
                <a:latin typeface="黑体" panose="02010609060101010101" pitchFamily="49" charset="-122"/>
                <a:ea typeface="黑体" panose="02010609060101010101" pitchFamily="49" charset="-122"/>
              </a:rPr>
              <a:t>和</a:t>
            </a:r>
            <a:r>
              <a:rPr lang="zh-CN" altLang="zh-CN" sz="2800" b="1" i="0" dirty="0">
                <a:latin typeface="黑体" panose="02010609060101010101" pitchFamily="49" charset="-122"/>
                <a:ea typeface="黑体" panose="02010609060101010101" pitchFamily="49" charset="-122"/>
              </a:rPr>
              <a:t>射频</a:t>
            </a:r>
            <a:r>
              <a:rPr lang="zh-CN" altLang="en-US" sz="2800" b="1" i="0" dirty="0">
                <a:latin typeface="黑体" panose="02010609060101010101" pitchFamily="49" charset="-122"/>
                <a:ea typeface="黑体" panose="02010609060101010101" pitchFamily="49" charset="-122"/>
              </a:rPr>
              <a:t>半导体</a:t>
            </a:r>
            <a:r>
              <a:rPr lang="zh-CN" altLang="zh-CN" sz="2800" b="1" i="0" dirty="0">
                <a:latin typeface="黑体" panose="02010609060101010101" pitchFamily="49" charset="-122"/>
                <a:ea typeface="黑体" panose="02010609060101010101" pitchFamily="49" charset="-122"/>
              </a:rPr>
              <a:t>技术</a:t>
            </a:r>
            <a:r>
              <a:rPr lang="zh-CN" altLang="en-US" sz="2800" b="1" i="0" dirty="0">
                <a:latin typeface="黑体" panose="02010609060101010101" pitchFamily="49" charset="-122"/>
                <a:ea typeface="黑体" panose="02010609060101010101" pitchFamily="49" charset="-122"/>
              </a:rPr>
              <a:t>，促使</a:t>
            </a:r>
            <a:r>
              <a:rPr lang="zh-CN" altLang="zh-CN" sz="2800" b="1" i="0" dirty="0">
                <a:latin typeface="黑体" panose="02010609060101010101" pitchFamily="49" charset="-122"/>
                <a:ea typeface="黑体" panose="02010609060101010101" pitchFamily="49" charset="-122"/>
              </a:rPr>
              <a:t>通信技术</a:t>
            </a:r>
            <a:r>
              <a:rPr lang="zh-CN" altLang="en-US" sz="2800" b="1" i="0" dirty="0">
                <a:latin typeface="黑体" panose="02010609060101010101" pitchFamily="49" charset="-122"/>
                <a:ea typeface="黑体" panose="02010609060101010101" pitchFamily="49" charset="-122"/>
              </a:rPr>
              <a:t>的革命</a:t>
            </a:r>
            <a:r>
              <a:rPr lang="zh-CN" altLang="zh-CN" sz="2800" b="1" i="0" dirty="0">
                <a:latin typeface="黑体" panose="02010609060101010101" pitchFamily="49" charset="-122"/>
                <a:ea typeface="黑体" panose="02010609060101010101" pitchFamily="49" charset="-122"/>
              </a:rPr>
              <a:t>（光纤通信</a:t>
            </a:r>
            <a:r>
              <a:rPr lang="zh-CN" altLang="en-US" sz="2800" b="1" i="0" dirty="0">
                <a:latin typeface="黑体" panose="02010609060101010101" pitchFamily="49" charset="-122"/>
                <a:ea typeface="黑体" panose="02010609060101010101" pitchFamily="49" charset="-122"/>
              </a:rPr>
              <a:t>和</a:t>
            </a:r>
            <a:r>
              <a:rPr lang="zh-CN" altLang="zh-CN" sz="2800" b="1" i="0" dirty="0">
                <a:latin typeface="黑体" panose="02010609060101010101" pitchFamily="49" charset="-122"/>
                <a:ea typeface="黑体" panose="02010609060101010101" pitchFamily="49" charset="-122"/>
              </a:rPr>
              <a:t>无线通信）。</a:t>
            </a:r>
            <a:endParaRPr lang="zh-CN" altLang="en-US" sz="2800" b="1" i="0" dirty="0">
              <a:latin typeface="黑体" panose="02010609060101010101" pitchFamily="49" charset="-122"/>
              <a:ea typeface="黑体" panose="02010609060101010101" pitchFamily="49" charset="-122"/>
            </a:endParaRPr>
          </a:p>
        </p:txBody>
      </p:sp>
    </p:spTree>
  </p:cSld>
  <p:clrMapOvr>
    <a:masterClrMapping/>
  </p:clrMapOvr>
  <p:transition>
    <p:pull dir="l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2"/>
          <p:cNvSpPr>
            <a:spLocks noGrp="1"/>
          </p:cNvSpPr>
          <p:nvPr>
            <p:ph type="title"/>
          </p:nvPr>
        </p:nvSpPr>
        <p:spPr>
          <a:xfrm>
            <a:off x="628650" y="74295"/>
            <a:ext cx="7886700" cy="1026795"/>
          </a:xfrm>
        </p:spPr>
        <p:txBody>
          <a:bodyPr vert="horz" wrap="square" anchor="ctr"/>
          <a:lstStyle/>
          <a:p>
            <a:pPr algn="ctr">
              <a:buNone/>
            </a:pPr>
            <a:r>
              <a:rPr lang="zh-CN" altLang="en-US" sz="2800" dirty="0">
                <a:latin typeface="黑体" panose="02010609060101010101" pitchFamily="49" charset="-122"/>
                <a:ea typeface="黑体" panose="02010609060101010101" pitchFamily="49" charset="-122"/>
              </a:rPr>
              <a:t>光纤通信和微波通信</a:t>
            </a:r>
            <a:endParaRPr lang="zh-CN" altLang="en-US" sz="2800" dirty="0">
              <a:latin typeface="黑体" panose="02010609060101010101" pitchFamily="49" charset="-122"/>
              <a:ea typeface="黑体" panose="02010609060101010101" pitchFamily="49" charset="-122"/>
            </a:endParaRPr>
          </a:p>
        </p:txBody>
      </p:sp>
      <p:pic>
        <p:nvPicPr>
          <p:cNvPr id="27651" name="内容占位符 4"/>
          <p:cNvPicPr>
            <a:picLocks noGrp="1" noChangeAspect="1"/>
          </p:cNvPicPr>
          <p:nvPr>
            <p:ph idx="1"/>
          </p:nvPr>
        </p:nvPicPr>
        <p:blipFill>
          <a:blip r:embed="rId1"/>
          <a:srcRect/>
          <a:stretch>
            <a:fillRect/>
          </a:stretch>
        </p:blipFill>
        <p:spPr>
          <a:xfrm>
            <a:off x="384810" y="902335"/>
            <a:ext cx="4941888" cy="2590800"/>
          </a:xfrm>
        </p:spPr>
      </p:pic>
      <p:sp>
        <p:nvSpPr>
          <p:cNvPr id="24580" name="灯片编号占位符 3"/>
          <p:cNvSpPr txBox="1">
            <a:spLocks noGrp="1" noChangeArrowheads="1"/>
          </p:cNvSpPr>
          <p:nvPr>
            <p:ph type="sldNum" sz="quarter" idx="12"/>
          </p:nvPr>
        </p:nvSpPr>
        <p:spPr bwMode="auto">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100" i="0" dirty="0">
                <a:solidFill>
                  <a:srgbClr val="636363"/>
                </a:solidFill>
              </a:rPr>
            </a:fld>
            <a:endParaRPr lang="en-US" altLang="zh-CN" sz="1100" i="0" dirty="0">
              <a:solidFill>
                <a:srgbClr val="636363"/>
              </a:solidFill>
            </a:endParaRPr>
          </a:p>
        </p:txBody>
      </p:sp>
      <p:pic>
        <p:nvPicPr>
          <p:cNvPr id="27653" name="图片 6"/>
          <p:cNvPicPr>
            <a:picLocks noChangeAspect="1"/>
          </p:cNvPicPr>
          <p:nvPr/>
        </p:nvPicPr>
        <p:blipFill>
          <a:blip r:embed="rId2"/>
          <a:stretch>
            <a:fillRect/>
          </a:stretch>
        </p:blipFill>
        <p:spPr>
          <a:xfrm>
            <a:off x="3641090" y="3383915"/>
            <a:ext cx="4874260" cy="3211830"/>
          </a:xfrm>
          <a:prstGeom prst="rect">
            <a:avLst/>
          </a:prstGeom>
          <a:noFill/>
          <a:ln w="9525">
            <a:noFill/>
          </a:ln>
        </p:spPr>
      </p:pic>
      <p:sp>
        <p:nvSpPr>
          <p:cNvPr id="8" name="圆角矩形 7"/>
          <p:cNvSpPr/>
          <p:nvPr/>
        </p:nvSpPr>
        <p:spPr>
          <a:xfrm>
            <a:off x="7034530" y="6163945"/>
            <a:ext cx="1965325" cy="431800"/>
          </a:xfrm>
          <a:prstGeom prst="round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1" u="none" strike="noStrike" kern="1200" cap="none" spc="0" normalizeH="0" baseline="0" noProof="0">
              <a:ln>
                <a:noFill/>
              </a:ln>
              <a:solidFill>
                <a:srgbClr val="FF0000"/>
              </a:solidFill>
              <a:effectLst/>
              <a:uLnTx/>
              <a:uFillTx/>
              <a:latin typeface="+mn-lt"/>
              <a:ea typeface="+mn-ea"/>
              <a:cs typeface="+mn-cs"/>
            </a:endParaRPr>
          </a:p>
        </p:txBody>
      </p:sp>
    </p:spTree>
  </p:cSld>
  <p:clrMapOvr>
    <a:masterClrMapping/>
  </p:clrMapOvr>
  <p:transition>
    <p:pull dir="l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p:nvPr/>
        </p:nvSpPr>
        <p:spPr>
          <a:xfrm>
            <a:off x="685800" y="1722438"/>
            <a:ext cx="8458200" cy="366712"/>
          </a:xfrm>
          <a:prstGeom prst="rect">
            <a:avLst/>
          </a:prstGeom>
          <a:noFill/>
          <a:ln w="9525">
            <a:noFill/>
          </a:ln>
        </p:spPr>
        <p:txBody>
          <a:bodyPr>
            <a:spAutoFit/>
          </a:bodyPr>
          <a:lstStyle/>
          <a:p>
            <a:pPr>
              <a:spcBef>
                <a:spcPct val="50000"/>
              </a:spcBef>
            </a:pPr>
            <a:endParaRPr lang="zh-CN" altLang="zh-CN" sz="1800" i="0" dirty="0">
              <a:latin typeface="Arial" panose="020B0604020202020204" pitchFamily="34" charset="0"/>
            </a:endParaRPr>
          </a:p>
        </p:txBody>
      </p:sp>
      <p:sp>
        <p:nvSpPr>
          <p:cNvPr id="28675" name="Text Box 3"/>
          <p:cNvSpPr txBox="1"/>
          <p:nvPr/>
        </p:nvSpPr>
        <p:spPr>
          <a:xfrm>
            <a:off x="177800" y="2089150"/>
            <a:ext cx="8786813" cy="3838575"/>
          </a:xfrm>
          <a:prstGeom prst="rect">
            <a:avLst/>
          </a:prstGeom>
          <a:solidFill>
            <a:schemeClr val="bg1"/>
          </a:solidFill>
          <a:ln w="9525">
            <a:noFill/>
          </a:ln>
        </p:spPr>
        <p:txBody>
          <a:bodyPr>
            <a:spAutoFit/>
          </a:bodyPr>
          <a:lstStyle/>
          <a:p>
            <a:pPr algn="just">
              <a:lnSpc>
                <a:spcPct val="145000"/>
              </a:lnSpc>
            </a:pPr>
            <a:r>
              <a:rPr lang="en-US" altLang="zh-CN" sz="2800" b="1" i="0" dirty="0">
                <a:latin typeface="Arial" panose="020B0604020202020204" pitchFamily="34" charset="0"/>
                <a:ea typeface="黑体" panose="02010609060101010101" pitchFamily="49" charset="-122"/>
              </a:rPr>
              <a:t>       </a:t>
            </a:r>
            <a:r>
              <a:rPr lang="zh-CN" altLang="en-US" sz="2800" b="1" i="0" dirty="0">
                <a:latin typeface="Arial" panose="020B0604020202020204" pitchFamily="34" charset="0"/>
                <a:ea typeface="黑体" panose="02010609060101010101" pitchFamily="49" charset="-122"/>
              </a:rPr>
              <a:t>上世纪九十年初，以</a:t>
            </a:r>
            <a:r>
              <a:rPr lang="en-US" altLang="zh-CN" sz="2800" b="1" i="0" dirty="0">
                <a:latin typeface="Arial" panose="020B0604020202020204" pitchFamily="34" charset="0"/>
                <a:ea typeface="黑体" panose="02010609060101010101" pitchFamily="49" charset="-122"/>
              </a:rPr>
              <a:t>GaN</a:t>
            </a:r>
            <a:r>
              <a:rPr lang="zh-CN" altLang="en-US" sz="2800" b="1" i="0" dirty="0">
                <a:latin typeface="Arial" panose="020B0604020202020204" pitchFamily="34" charset="0"/>
                <a:ea typeface="黑体" panose="02010609060101010101" pitchFamily="49" charset="-122"/>
              </a:rPr>
              <a:t>为代表的</a:t>
            </a:r>
            <a:r>
              <a:rPr lang="en-US" altLang="zh-CN" sz="2800" b="1" i="0" dirty="0">
                <a:latin typeface="Arial" panose="020B0604020202020204" pitchFamily="34" charset="0"/>
                <a:ea typeface="黑体" panose="02010609060101010101" pitchFamily="49" charset="-122"/>
              </a:rPr>
              <a:t>Ⅲ</a:t>
            </a:r>
            <a:r>
              <a:rPr lang="zh-CN" altLang="en-US" sz="2800" b="1" i="0" dirty="0">
                <a:latin typeface="Arial" panose="020B0604020202020204" pitchFamily="34" charset="0"/>
                <a:ea typeface="黑体" panose="02010609060101010101" pitchFamily="49" charset="-122"/>
              </a:rPr>
              <a:t>族氮化物材料和器件技术取得了重大突破，</a:t>
            </a:r>
            <a:r>
              <a:rPr lang="en-US" altLang="zh-CN" sz="2800" b="1" i="0" dirty="0">
                <a:latin typeface="Arial" panose="020B0604020202020204" pitchFamily="34" charset="0"/>
                <a:ea typeface="黑体" panose="02010609060101010101" pitchFamily="49" charset="-122"/>
              </a:rPr>
              <a:t>1994</a:t>
            </a:r>
            <a:r>
              <a:rPr lang="zh-CN" altLang="en-US" sz="2800" b="1" i="0" dirty="0">
                <a:latin typeface="Arial" panose="020B0604020202020204" pitchFamily="34" charset="0"/>
                <a:ea typeface="黑体" panose="02010609060101010101" pitchFamily="49" charset="-122"/>
              </a:rPr>
              <a:t>年推出高效蓝光发射</a:t>
            </a:r>
            <a:r>
              <a:rPr lang="en-US" altLang="zh-CN" sz="2800" b="1" i="0" dirty="0">
                <a:latin typeface="Arial" panose="020B0604020202020204" pitchFamily="34" charset="0"/>
                <a:ea typeface="黑体" panose="02010609060101010101" pitchFamily="49" charset="-122"/>
              </a:rPr>
              <a:t>LED</a:t>
            </a:r>
            <a:r>
              <a:rPr lang="zh-CN" altLang="en-US" sz="2800" b="1" i="0" dirty="0">
                <a:latin typeface="Arial" panose="020B0604020202020204" pitchFamily="34" charset="0"/>
                <a:ea typeface="黑体" panose="02010609060101010101" pitchFamily="49" charset="-122"/>
              </a:rPr>
              <a:t>器件，使</a:t>
            </a:r>
            <a:r>
              <a:rPr lang="en-US" altLang="zh-CN" sz="2800" b="1" i="0" dirty="0">
                <a:latin typeface="Arial" panose="020B0604020202020204" pitchFamily="34" charset="0"/>
                <a:ea typeface="黑体" panose="02010609060101010101" pitchFamily="49" charset="-122"/>
              </a:rPr>
              <a:t>Ⅲ</a:t>
            </a:r>
            <a:r>
              <a:rPr lang="zh-CN" altLang="en-US" sz="2800" b="1" i="0" dirty="0">
                <a:latin typeface="Arial" panose="020B0604020202020204" pitchFamily="34" charset="0"/>
                <a:ea typeface="黑体" panose="02010609060101010101" pitchFamily="49" charset="-122"/>
              </a:rPr>
              <a:t>族氮化物作为继第一代半导体（</a:t>
            </a:r>
            <a:r>
              <a:rPr lang="en-US" altLang="zh-CN" sz="2800" b="1" i="0" dirty="0">
                <a:latin typeface="Arial" panose="020B0604020202020204" pitchFamily="34" charset="0"/>
                <a:ea typeface="黑体" panose="02010609060101010101" pitchFamily="49" charset="-122"/>
              </a:rPr>
              <a:t>Si,Ge) </a:t>
            </a:r>
            <a:r>
              <a:rPr lang="zh-CN" altLang="en-US" sz="2800" b="1" i="0" dirty="0">
                <a:latin typeface="Arial" panose="020B0604020202020204" pitchFamily="34" charset="0"/>
                <a:ea typeface="黑体" panose="02010609060101010101" pitchFamily="49" charset="-122"/>
              </a:rPr>
              <a:t>和第二代半导体</a:t>
            </a:r>
            <a:r>
              <a:rPr lang="en-US" altLang="zh-CN" sz="2800" b="1" i="0" dirty="0">
                <a:latin typeface="Arial" panose="020B0604020202020204" pitchFamily="34" charset="0"/>
                <a:ea typeface="黑体" panose="02010609060101010101" pitchFamily="49" charset="-122"/>
              </a:rPr>
              <a:t>( Ⅲ</a:t>
            </a:r>
            <a:r>
              <a:rPr lang="zh-CN" altLang="en-US" sz="2800" b="1" i="0" dirty="0">
                <a:latin typeface="Arial" panose="020B0604020202020204" pitchFamily="34" charset="0"/>
                <a:ea typeface="黑体" panose="02010609060101010101" pitchFamily="49" charset="-122"/>
              </a:rPr>
              <a:t>族砷化物、磷化物）之后要发展的第三代半导体材料，在国际上掀起</a:t>
            </a:r>
            <a:r>
              <a:rPr lang="en-US" altLang="zh-CN" sz="2800" b="1" i="0" dirty="0">
                <a:latin typeface="Arial" panose="020B0604020202020204" pitchFamily="34" charset="0"/>
                <a:ea typeface="黑体" panose="02010609060101010101" pitchFamily="49" charset="-122"/>
              </a:rPr>
              <a:t>Ⅲ</a:t>
            </a:r>
            <a:r>
              <a:rPr lang="zh-CN" altLang="en-US" sz="2800" b="1" i="0" dirty="0">
                <a:latin typeface="Arial" panose="020B0604020202020204" pitchFamily="34" charset="0"/>
                <a:ea typeface="黑体" panose="02010609060101010101" pitchFamily="49" charset="-122"/>
              </a:rPr>
              <a:t>族氮化物半导体研发热潮。</a:t>
            </a:r>
            <a:endParaRPr lang="zh-CN" altLang="en-US" sz="2800" b="1" i="0" dirty="0">
              <a:latin typeface="Arial" panose="020B0604020202020204" pitchFamily="34" charset="0"/>
              <a:ea typeface="黑体" panose="02010609060101010101" pitchFamily="49" charset="-122"/>
            </a:endParaRPr>
          </a:p>
        </p:txBody>
      </p:sp>
      <p:sp>
        <p:nvSpPr>
          <p:cNvPr id="28676" name="Text Box 4"/>
          <p:cNvSpPr txBox="1"/>
          <p:nvPr/>
        </p:nvSpPr>
        <p:spPr>
          <a:xfrm>
            <a:off x="250825" y="404813"/>
            <a:ext cx="8713788" cy="1291590"/>
          </a:xfrm>
          <a:prstGeom prst="rect">
            <a:avLst/>
          </a:prstGeom>
          <a:solidFill>
            <a:schemeClr val="accent2"/>
          </a:solidFill>
          <a:ln w="9525">
            <a:noFill/>
          </a:ln>
        </p:spPr>
        <p:txBody>
          <a:bodyPr>
            <a:spAutoFit/>
          </a:bodyPr>
          <a:lstStyle/>
          <a:p>
            <a:pPr algn="ctr" eaLnBrk="0" hangingPunct="0">
              <a:spcBef>
                <a:spcPct val="50000"/>
              </a:spcBef>
            </a:pPr>
            <a:r>
              <a:rPr lang="zh-CN" altLang="en-US" sz="3600" b="1" i="0" dirty="0">
                <a:solidFill>
                  <a:schemeClr val="bg1"/>
                </a:solidFill>
                <a:latin typeface="Times New Roman" panose="02020603050405020304" pitchFamily="18" charset="0"/>
              </a:rPr>
              <a:t>第三代半导体材料（宽禁带半导体）</a:t>
            </a:r>
            <a:endParaRPr lang="zh-CN" altLang="en-US" sz="3600" b="1" i="0" dirty="0">
              <a:solidFill>
                <a:schemeClr val="bg1"/>
              </a:solidFill>
              <a:latin typeface="Times New Roman" panose="02020603050405020304" pitchFamily="18" charset="0"/>
            </a:endParaRPr>
          </a:p>
          <a:p>
            <a:pPr algn="ctr" eaLnBrk="0" hangingPunct="0">
              <a:spcBef>
                <a:spcPct val="50000"/>
              </a:spcBef>
            </a:pPr>
            <a:r>
              <a:rPr lang="zh-CN" altLang="en-US" sz="2800" b="1" i="0" dirty="0">
                <a:solidFill>
                  <a:schemeClr val="bg1"/>
                </a:solidFill>
                <a:latin typeface="Times New Roman" panose="02020603050405020304" pitchFamily="18" charset="0"/>
              </a:rPr>
              <a:t>－</a:t>
            </a:r>
            <a:r>
              <a:rPr lang="en-US" altLang="zh-CN" sz="2800" b="1" i="0" dirty="0">
                <a:solidFill>
                  <a:schemeClr val="bg1"/>
                </a:solidFill>
                <a:latin typeface="Times New Roman" panose="02020603050405020304" pitchFamily="18" charset="0"/>
              </a:rPr>
              <a:t>III-</a:t>
            </a:r>
            <a:r>
              <a:rPr lang="zh-CN" altLang="en-US" sz="2800" b="1" i="0" dirty="0">
                <a:solidFill>
                  <a:schemeClr val="bg1"/>
                </a:solidFill>
                <a:latin typeface="Times New Roman" panose="02020603050405020304" pitchFamily="18" charset="0"/>
              </a:rPr>
              <a:t>氮化物，</a:t>
            </a:r>
            <a:r>
              <a:rPr lang="en-US" altLang="zh-CN" sz="2800" b="1" i="0" dirty="0">
                <a:solidFill>
                  <a:schemeClr val="bg1"/>
                </a:solidFill>
                <a:latin typeface="Times New Roman" panose="02020603050405020304" pitchFamily="18" charset="0"/>
              </a:rPr>
              <a:t>ZnO</a:t>
            </a:r>
            <a:r>
              <a:rPr lang="zh-CN" altLang="en-US" sz="2800" b="1" i="0" dirty="0">
                <a:solidFill>
                  <a:schemeClr val="bg1"/>
                </a:solidFill>
                <a:latin typeface="Times New Roman" panose="02020603050405020304" pitchFamily="18" charset="0"/>
              </a:rPr>
              <a:t>，</a:t>
            </a:r>
            <a:r>
              <a:rPr lang="en-US" altLang="zh-CN" sz="2800" b="1" i="0" dirty="0">
                <a:solidFill>
                  <a:schemeClr val="bg1"/>
                </a:solidFill>
                <a:latin typeface="Times New Roman" panose="02020603050405020304" pitchFamily="18" charset="0"/>
              </a:rPr>
              <a:t>SiC, </a:t>
            </a:r>
            <a:r>
              <a:rPr lang="zh-CN" altLang="en-US" sz="2800" b="1" i="0" dirty="0">
                <a:solidFill>
                  <a:schemeClr val="bg1"/>
                </a:solidFill>
                <a:latin typeface="Times New Roman" panose="02020603050405020304" pitchFamily="18" charset="0"/>
              </a:rPr>
              <a:t>金刚石等</a:t>
            </a:r>
            <a:endParaRPr lang="zh-CN" altLang="en-US" sz="2800" b="1" i="0" dirty="0">
              <a:solidFill>
                <a:schemeClr val="bg1"/>
              </a:solidFill>
              <a:latin typeface="Times New Roman" panose="02020603050405020304" pitchFamily="18" charset="0"/>
            </a:endParaRPr>
          </a:p>
        </p:txBody>
      </p:sp>
    </p:spTree>
  </p:cSld>
  <p:clrMapOvr>
    <a:masterClrMapping/>
  </p:clrMapOvr>
  <p:transition>
    <p:pull dir="l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title"/>
          </p:nvPr>
        </p:nvSpPr>
        <p:spPr>
          <a:solidFill>
            <a:srgbClr val="99FFCC">
              <a:alpha val="100000"/>
            </a:srgbClr>
          </a:solidFill>
        </p:spPr>
        <p:txBody>
          <a:bodyPr vert="horz" wrap="square" anchor="ctr"/>
          <a:lstStyle/>
          <a:p>
            <a:pPr>
              <a:buNone/>
            </a:pPr>
            <a:r>
              <a:rPr lang="zh-CN" altLang="en-US" sz="4000" dirty="0">
                <a:solidFill>
                  <a:srgbClr val="FF3300"/>
                </a:solidFill>
                <a:latin typeface="黑体" panose="02010609060101010101" pitchFamily="49" charset="-122"/>
                <a:ea typeface="黑体" panose="02010609060101010101" pitchFamily="49" charset="-122"/>
              </a:rPr>
              <a:t>本课的特点、要求、方式、考试</a:t>
            </a:r>
            <a:endParaRPr lang="zh-CN" altLang="en-US" sz="4000" dirty="0">
              <a:solidFill>
                <a:srgbClr val="FF3300"/>
              </a:solidFill>
              <a:latin typeface="黑体" panose="02010609060101010101" pitchFamily="49" charset="-122"/>
              <a:ea typeface="黑体" panose="02010609060101010101" pitchFamily="49" charset="-122"/>
            </a:endParaRPr>
          </a:p>
        </p:txBody>
      </p:sp>
      <p:sp>
        <p:nvSpPr>
          <p:cNvPr id="19458" name="Rectangle 3"/>
          <p:cNvSpPr>
            <a:spLocks noGrp="1" noChangeArrowheads="1"/>
          </p:cNvSpPr>
          <p:nvPr>
            <p:ph idx="1"/>
          </p:nvPr>
        </p:nvSpPr>
        <p:spPr>
          <a:xfrm>
            <a:off x="395536" y="1621309"/>
            <a:ext cx="8501063" cy="4929188"/>
          </a:xfrm>
          <a:solidFill>
            <a:schemeClr val="accent2"/>
          </a:solidFill>
        </p:spPr>
        <p:txBody>
          <a:bodyPr vert="horz" rtlCol="0">
            <a:normAutofit/>
          </a:bodyPr>
          <a:lstStyle/>
          <a:p>
            <a:pPr marL="342900" marR="0" lvl="0" indent="-255905" algn="l" defTabSz="914400" rtl="0" eaLnBrk="1" fontAlgn="auto" latinLnBrk="0" hangingPunct="1">
              <a:lnSpc>
                <a:spcPct val="150000"/>
              </a:lnSpc>
              <a:spcBef>
                <a:spcPct val="20000"/>
              </a:spcBef>
              <a:spcAft>
                <a:spcPts val="0"/>
              </a:spcAft>
              <a:buClr>
                <a:schemeClr val="tx2"/>
              </a:buClr>
              <a:buSzPct val="50000"/>
              <a:buFont typeface="Wingdings 2" panose="05020102010507070707"/>
              <a:buChar char="ß"/>
              <a:defRPr/>
            </a:pPr>
            <a:r>
              <a:rPr kumimoji="0" lang="zh-CN" altLang="en-US" sz="28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特点：是专题课，不是基础理论课，追求先进</a:t>
            </a:r>
            <a:r>
              <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性</a:t>
            </a:r>
            <a:r>
              <a:rPr kumimoji="0" lang="zh-CN" altLang="en-US" sz="28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，兼顾系统性；</a:t>
            </a:r>
            <a:endParaRPr kumimoji="0" lang="zh-CN" altLang="en-US" sz="28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endParaRPr>
          </a:p>
          <a:p>
            <a:pPr marL="342900" marR="0" lvl="0" indent="-255905" algn="l" defTabSz="914400" rtl="0" eaLnBrk="1" fontAlgn="auto" latinLnBrk="0" hangingPunct="1">
              <a:lnSpc>
                <a:spcPct val="150000"/>
              </a:lnSpc>
              <a:spcBef>
                <a:spcPct val="20000"/>
              </a:spcBef>
              <a:spcAft>
                <a:spcPts val="0"/>
              </a:spcAft>
              <a:buClr>
                <a:schemeClr val="tx2"/>
              </a:buClr>
              <a:buSzPct val="50000"/>
              <a:buFont typeface="Wingdings 2" panose="05020102010507070707"/>
              <a:buChar char="ß"/>
              <a:defRPr/>
            </a:pPr>
            <a:r>
              <a:rPr kumimoji="0" lang="zh-CN" altLang="en-US" sz="28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要求：了解全貌，掌握重点，深入研究</a:t>
            </a:r>
            <a:r>
              <a:rPr kumimoji="0" lang="en-US" altLang="zh-CN" sz="28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1</a:t>
            </a:r>
            <a:r>
              <a:rPr kumimoji="0" lang="zh-CN" altLang="en-US" sz="28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a:t>
            </a:r>
            <a:r>
              <a:rPr kumimoji="0" lang="en-US" altLang="zh-CN" sz="28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2</a:t>
            </a:r>
            <a:r>
              <a:rPr kumimoji="0" lang="zh-CN" altLang="en-US" sz="28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个专题；</a:t>
            </a:r>
            <a:endParaRPr kumimoji="0" lang="zh-CN" altLang="en-US" sz="28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endParaRPr>
          </a:p>
          <a:p>
            <a:pPr marL="342900" marR="0" lvl="0" indent="-255905" algn="l" defTabSz="914400" rtl="0" eaLnBrk="1" fontAlgn="auto" latinLnBrk="0" hangingPunct="1">
              <a:lnSpc>
                <a:spcPct val="150000"/>
              </a:lnSpc>
              <a:spcBef>
                <a:spcPct val="20000"/>
              </a:spcBef>
              <a:spcAft>
                <a:spcPts val="0"/>
              </a:spcAft>
              <a:buClr>
                <a:schemeClr val="tx2"/>
              </a:buClr>
              <a:buSzPct val="50000"/>
              <a:buFont typeface="Wingdings 2" panose="05020102010507070707"/>
              <a:buChar char="ß"/>
              <a:defRPr/>
            </a:pPr>
            <a:r>
              <a:rPr kumimoji="0" lang="zh-CN" altLang="en-US" sz="28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方式：前半段以课堂授课为主，后半段以专题分组，同学开展讲座，讨论。互教互学；</a:t>
            </a:r>
            <a:endParaRPr kumimoji="0" lang="zh-CN" altLang="en-US" sz="28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endParaRPr>
          </a:p>
          <a:p>
            <a:pPr marL="342900" marR="0" lvl="0" indent="-255905" algn="l" defTabSz="914400" rtl="0" eaLnBrk="1" fontAlgn="auto" latinLnBrk="0" hangingPunct="1">
              <a:lnSpc>
                <a:spcPct val="150000"/>
              </a:lnSpc>
              <a:spcBef>
                <a:spcPct val="20000"/>
              </a:spcBef>
              <a:spcAft>
                <a:spcPts val="0"/>
              </a:spcAft>
              <a:buClr>
                <a:schemeClr val="tx2"/>
              </a:buClr>
              <a:buSzPct val="50000"/>
              <a:buFont typeface="Wingdings 2" panose="05020102010507070707"/>
              <a:buChar char="ß"/>
              <a:defRPr/>
            </a:pPr>
            <a:r>
              <a:rPr kumimoji="0" lang="zh-CN" altLang="en-US" sz="28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考试成绩：</a:t>
            </a:r>
            <a:r>
              <a:rPr kumimoji="0" lang="zh-CN" altLang="zh-CN" sz="2800" b="1" i="0" u="none" strike="noStrike" kern="1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课堂</a:t>
            </a:r>
            <a:r>
              <a:rPr kumimoji="0" lang="en-US" altLang="zh-CN" sz="2800" b="1" i="0" u="none" strike="noStrike" kern="1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a:t>
            </a:r>
            <a:r>
              <a:rPr kumimoji="0" lang="zh-CN" altLang="zh-CN" sz="2800" b="1" i="0" u="none" strike="noStrike" kern="1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作业：讲演：总结</a:t>
            </a:r>
            <a:r>
              <a:rPr kumimoji="0" lang="en-US" altLang="zh-CN" sz="2800" b="1" i="0" u="none" strike="noStrike" kern="1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 3</a:t>
            </a:r>
            <a:r>
              <a:rPr kumimoji="0" lang="zh-CN" altLang="zh-CN" sz="2800" b="1" i="0" u="none" strike="noStrike" kern="1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a:t>
            </a:r>
            <a:r>
              <a:rPr kumimoji="0" lang="en-US" altLang="zh-CN" sz="2800" b="1" i="0" u="none" strike="noStrike" kern="1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4</a:t>
            </a:r>
            <a:r>
              <a:rPr kumimoji="0" lang="zh-CN" altLang="zh-CN" sz="2800" b="1" i="0" u="none" strike="noStrike" kern="1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a:t>
            </a:r>
            <a:r>
              <a:rPr kumimoji="0" lang="en-US" altLang="zh-CN" sz="2800" b="1" i="0" u="none" strike="noStrike" kern="1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3.</a:t>
            </a:r>
            <a:endParaRPr kumimoji="0" lang="zh-CN" altLang="en-US" sz="28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endParaRPr>
          </a:p>
        </p:txBody>
      </p:sp>
      <p:sp>
        <p:nvSpPr>
          <p:cNvPr id="16388" name="灯片编号占位符 3"/>
          <p:cNvSpPr txBox="1">
            <a:spLocks noGrp="1" noChangeArrowheads="1"/>
          </p:cNvSpPr>
          <p:nvPr>
            <p:ph type="sldNum" sz="quarter" idx="12"/>
          </p:nvPr>
        </p:nvSpPr>
        <p:spPr bwMode="auto">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100" i="0" dirty="0">
                <a:solidFill>
                  <a:srgbClr val="636363"/>
                </a:solidFill>
              </a:rPr>
            </a:fld>
            <a:endParaRPr lang="en-US" altLang="zh-CN" sz="1100" i="0" dirty="0">
              <a:solidFill>
                <a:srgbClr val="636363"/>
              </a:solidFill>
            </a:endParaRPr>
          </a:p>
        </p:txBody>
      </p:sp>
    </p:spTree>
  </p:cSld>
  <p:clrMapOvr>
    <a:masterClrMapping/>
  </p:clrMapOvr>
  <p:transition>
    <p:pull dir="l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p:txBody>
          <a:bodyPr vert="horz" wrap="square" anchor="ctr"/>
          <a:lstStyle/>
          <a:p>
            <a:pPr>
              <a:buNone/>
            </a:pPr>
            <a:endParaRPr lang="zh-CN" altLang="zh-CN" dirty="0"/>
          </a:p>
        </p:txBody>
      </p:sp>
      <p:sp>
        <p:nvSpPr>
          <p:cNvPr id="29699" name="Rectangle 3"/>
          <p:cNvSpPr>
            <a:spLocks noGrp="1"/>
          </p:cNvSpPr>
          <p:nvPr>
            <p:ph idx="1"/>
          </p:nvPr>
        </p:nvSpPr>
        <p:spPr/>
        <p:txBody>
          <a:bodyPr vert="horz" wrap="square" anchor="t"/>
          <a:lstStyle/>
          <a:p>
            <a:endParaRPr lang="zh-CN" altLang="zh-CN" dirty="0"/>
          </a:p>
        </p:txBody>
      </p:sp>
      <p:sp>
        <p:nvSpPr>
          <p:cNvPr id="26629" name="灯片编号占位符 4"/>
          <p:cNvSpPr txBox="1">
            <a:spLocks noGrp="1" noChangeArrowheads="1"/>
          </p:cNvSpPr>
          <p:nvPr>
            <p:ph type="sldNum" sz="quarter" idx="12"/>
          </p:nvPr>
        </p:nvSpPr>
        <p:spPr bwMode="auto">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100" dirty="0">
                <a:solidFill>
                  <a:srgbClr val="636363"/>
                </a:solidFill>
              </a:rPr>
            </a:fld>
            <a:endParaRPr lang="en-US" altLang="zh-CN" sz="1100" dirty="0">
              <a:solidFill>
                <a:srgbClr val="636363"/>
              </a:solidFill>
            </a:endParaRPr>
          </a:p>
        </p:txBody>
      </p:sp>
      <p:pic>
        <p:nvPicPr>
          <p:cNvPr id="29701" name="Picture 4"/>
          <p:cNvPicPr>
            <a:picLocks noChangeAspect="1"/>
          </p:cNvPicPr>
          <p:nvPr/>
        </p:nvPicPr>
        <p:blipFill>
          <a:blip r:embed="rId1"/>
          <a:stretch>
            <a:fillRect/>
          </a:stretch>
        </p:blipFill>
        <p:spPr>
          <a:xfrm>
            <a:off x="179388" y="77788"/>
            <a:ext cx="8785225" cy="6645275"/>
          </a:xfrm>
          <a:prstGeom prst="rect">
            <a:avLst/>
          </a:prstGeom>
          <a:noFill/>
          <a:ln w="19050">
            <a:noFill/>
          </a:ln>
        </p:spPr>
      </p:pic>
    </p:spTree>
  </p:cSld>
  <p:clrMapOvr>
    <a:masterClrMapping/>
  </p:clrMapOvr>
  <p:transition>
    <p:pull dir="l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p:nvPr>
        </p:nvSpPr>
        <p:spPr>
          <a:xfrm>
            <a:off x="468312" y="-171450"/>
            <a:ext cx="8389967" cy="1143000"/>
          </a:xfrm>
        </p:spPr>
        <p:txBody>
          <a:bodyPr vert="horz" wrap="square" anchor="ctr">
            <a:normAutofit/>
          </a:bodyPr>
          <a:lstStyle/>
          <a:p>
            <a:pPr>
              <a:buNone/>
            </a:pPr>
            <a:r>
              <a:rPr lang="en-US" altLang="zh-CN" sz="3200" b="1" dirty="0"/>
              <a:t>1.1.3 </a:t>
            </a:r>
            <a:r>
              <a:rPr lang="zh-CN" altLang="en-US" sz="3200" b="1" dirty="0"/>
              <a:t>宽禁带半导体的</a:t>
            </a:r>
            <a:r>
              <a:rPr lang="zh-CN" altLang="en-US" sz="3200" b="1" dirty="0" smtClean="0"/>
              <a:t>历史：碳化硅（</a:t>
            </a:r>
            <a:r>
              <a:rPr lang="en-US" altLang="zh-CN" sz="3200" b="1" dirty="0" err="1" smtClean="0"/>
              <a:t>SiC</a:t>
            </a:r>
            <a:r>
              <a:rPr lang="zh-CN" altLang="en-US" sz="3200" b="1" dirty="0" smtClean="0"/>
              <a:t>）</a:t>
            </a:r>
            <a:endParaRPr lang="zh-CN" altLang="en-US" sz="3200" b="1" dirty="0"/>
          </a:p>
        </p:txBody>
      </p:sp>
      <p:sp>
        <p:nvSpPr>
          <p:cNvPr id="30723" name="Rectangle 3"/>
          <p:cNvSpPr>
            <a:spLocks noGrp="1"/>
          </p:cNvSpPr>
          <p:nvPr>
            <p:ph idx="1"/>
          </p:nvPr>
        </p:nvSpPr>
        <p:spPr>
          <a:xfrm>
            <a:off x="0" y="785813"/>
            <a:ext cx="9217025" cy="5857897"/>
          </a:xfrm>
        </p:spPr>
        <p:txBody>
          <a:bodyPr vert="horz" wrap="square" anchor="t">
            <a:normAutofit fontScale="92500" lnSpcReduction="10000"/>
          </a:bodyPr>
          <a:lstStyle/>
          <a:p>
            <a:pPr>
              <a:lnSpc>
                <a:spcPct val="150000"/>
              </a:lnSpc>
            </a:pPr>
            <a:r>
              <a:rPr lang="en-US" altLang="zh-CN" sz="2000" dirty="0" smtClean="0"/>
              <a:t>1823</a:t>
            </a:r>
            <a:r>
              <a:rPr lang="zh-CN" altLang="en-US" sz="2000" dirty="0" smtClean="0"/>
              <a:t>年，</a:t>
            </a:r>
            <a:r>
              <a:rPr lang="en-US" altLang="zh-CN" sz="2000" dirty="0" smtClean="0"/>
              <a:t>Berzelius</a:t>
            </a:r>
            <a:r>
              <a:rPr lang="zh-CN" altLang="en-US" sz="2000" dirty="0" smtClean="0"/>
              <a:t>等人发现</a:t>
            </a:r>
            <a:r>
              <a:rPr lang="en-US" altLang="zh-CN" sz="2000" dirty="0" err="1" smtClean="0"/>
              <a:t>SiC</a:t>
            </a:r>
            <a:r>
              <a:rPr lang="zh-CN" altLang="en-US" sz="2000" dirty="0" smtClean="0"/>
              <a:t>化合物。</a:t>
            </a:r>
            <a:endParaRPr lang="en-US" altLang="zh-CN" sz="2000" dirty="0" smtClean="0"/>
          </a:p>
          <a:p>
            <a:pPr>
              <a:lnSpc>
                <a:spcPct val="150000"/>
              </a:lnSpc>
            </a:pPr>
            <a:r>
              <a:rPr lang="en-US" altLang="zh-CN" sz="2000" dirty="0" smtClean="0"/>
              <a:t>1885</a:t>
            </a:r>
            <a:r>
              <a:rPr lang="zh-CN" altLang="en-US" sz="2000" dirty="0"/>
              <a:t>年</a:t>
            </a:r>
            <a:r>
              <a:rPr lang="en-US" altLang="zh-CN" sz="2000" dirty="0"/>
              <a:t>Cowless</a:t>
            </a:r>
            <a:r>
              <a:rPr lang="zh-CN" altLang="en-US" sz="2000" dirty="0"/>
              <a:t>和</a:t>
            </a:r>
            <a:r>
              <a:rPr lang="en-US" altLang="zh-CN" sz="2000" dirty="0"/>
              <a:t>1892</a:t>
            </a:r>
            <a:r>
              <a:rPr lang="zh-CN" altLang="en-US" sz="2000" dirty="0"/>
              <a:t>年</a:t>
            </a:r>
            <a:r>
              <a:rPr lang="en-US" altLang="zh-CN" sz="2000" dirty="0"/>
              <a:t>Acheson</a:t>
            </a:r>
            <a:r>
              <a:rPr lang="zh-CN" altLang="en-US" sz="2000" dirty="0"/>
              <a:t>作为研磨和切割的材料，</a:t>
            </a:r>
            <a:r>
              <a:rPr lang="en-US" altLang="zh-CN" sz="2000" dirty="0"/>
              <a:t>1892</a:t>
            </a:r>
            <a:r>
              <a:rPr lang="zh-CN" altLang="en-US" sz="2000" dirty="0"/>
              <a:t>年</a:t>
            </a:r>
            <a:r>
              <a:rPr lang="en-US" altLang="zh-CN" sz="2000" dirty="0"/>
              <a:t>Acheson</a:t>
            </a:r>
            <a:r>
              <a:rPr lang="zh-CN" altLang="en-US" sz="2000" dirty="0"/>
              <a:t>利用</a:t>
            </a:r>
            <a:r>
              <a:rPr lang="en-US" altLang="zh-CN" sz="2000" dirty="0"/>
              <a:t>SiO2</a:t>
            </a:r>
            <a:r>
              <a:rPr lang="zh-CN" altLang="en-US" sz="2000" dirty="0"/>
              <a:t>和</a:t>
            </a:r>
            <a:r>
              <a:rPr lang="en-US" altLang="zh-CN" sz="2000" dirty="0"/>
              <a:t>C</a:t>
            </a:r>
            <a:r>
              <a:rPr lang="zh-CN" altLang="en-US" sz="2000" dirty="0"/>
              <a:t>粉在</a:t>
            </a:r>
            <a:r>
              <a:rPr lang="en-US" altLang="zh-CN" sz="2000" dirty="0"/>
              <a:t>2700</a:t>
            </a:r>
            <a:r>
              <a:rPr lang="en-US" altLang="zh-CN" sz="2000" baseline="30000" dirty="0"/>
              <a:t>o</a:t>
            </a:r>
            <a:r>
              <a:rPr lang="en-US" altLang="zh-CN" sz="2000" dirty="0"/>
              <a:t>C</a:t>
            </a:r>
            <a:r>
              <a:rPr lang="zh-CN" altLang="en-US" sz="2000" dirty="0"/>
              <a:t>下合成</a:t>
            </a:r>
            <a:r>
              <a:rPr lang="en-US" altLang="zh-CN" sz="2000" dirty="0"/>
              <a:t>SiC</a:t>
            </a:r>
            <a:r>
              <a:rPr lang="zh-CN" altLang="en-US" sz="2000" dirty="0"/>
              <a:t>。</a:t>
            </a:r>
            <a:endParaRPr lang="zh-CN" altLang="en-US" sz="2000" dirty="0"/>
          </a:p>
          <a:p>
            <a:pPr>
              <a:lnSpc>
                <a:spcPct val="150000"/>
              </a:lnSpc>
            </a:pPr>
            <a:r>
              <a:rPr lang="en-US" altLang="zh-CN" sz="2000" dirty="0"/>
              <a:t>1955</a:t>
            </a:r>
            <a:r>
              <a:rPr lang="zh-CN" altLang="en-US" sz="2000" dirty="0"/>
              <a:t>年 </a:t>
            </a:r>
            <a:r>
              <a:rPr lang="en-US" altLang="zh-CN" sz="2000" dirty="0"/>
              <a:t>Lely</a:t>
            </a:r>
            <a:r>
              <a:rPr lang="zh-CN" altLang="en-US" sz="2000" dirty="0"/>
              <a:t>发明了升华凝华法制备大块单晶</a:t>
            </a:r>
            <a:r>
              <a:rPr lang="en-US" altLang="zh-CN" sz="2000" dirty="0"/>
              <a:t>SiC</a:t>
            </a:r>
            <a:r>
              <a:rPr lang="zh-CN" altLang="en-US" sz="2000" dirty="0"/>
              <a:t>材料。</a:t>
            </a:r>
            <a:endParaRPr lang="zh-CN" altLang="en-US" sz="2000" dirty="0"/>
          </a:p>
          <a:p>
            <a:pPr>
              <a:lnSpc>
                <a:spcPct val="150000"/>
              </a:lnSpc>
            </a:pPr>
            <a:r>
              <a:rPr lang="en-US" altLang="zh-CN" sz="2000" dirty="0"/>
              <a:t>1978</a:t>
            </a:r>
            <a:r>
              <a:rPr lang="zh-CN" altLang="en-US" sz="2000" dirty="0"/>
              <a:t>年，</a:t>
            </a:r>
            <a:r>
              <a:rPr lang="en-US" altLang="zh-CN" sz="2000" dirty="0"/>
              <a:t>Tairov</a:t>
            </a:r>
            <a:r>
              <a:rPr lang="zh-CN" altLang="en-US" sz="2000" dirty="0"/>
              <a:t>和</a:t>
            </a:r>
            <a:r>
              <a:rPr lang="en-US" altLang="zh-CN" sz="2000" dirty="0"/>
              <a:t>Tsvetkov</a:t>
            </a:r>
            <a:r>
              <a:rPr lang="zh-CN" altLang="en-US" sz="2000" dirty="0"/>
              <a:t>在生长腔室内引入</a:t>
            </a:r>
            <a:r>
              <a:rPr lang="en-US" altLang="zh-CN" sz="2000" dirty="0"/>
              <a:t>SiC</a:t>
            </a:r>
            <a:r>
              <a:rPr lang="zh-CN" altLang="en-US" sz="2000" dirty="0"/>
              <a:t>单晶籽晶，解决了多形体成核问题。</a:t>
            </a:r>
            <a:endParaRPr lang="zh-CN" altLang="en-US" sz="2000" dirty="0"/>
          </a:p>
          <a:p>
            <a:pPr>
              <a:lnSpc>
                <a:spcPct val="150000"/>
              </a:lnSpc>
            </a:pPr>
            <a:r>
              <a:rPr lang="en-US" altLang="zh-CN" sz="2000" dirty="0"/>
              <a:t>1990</a:t>
            </a:r>
            <a:r>
              <a:rPr lang="zh-CN" altLang="en-US" sz="2000" dirty="0"/>
              <a:t>年，</a:t>
            </a:r>
            <a:r>
              <a:rPr lang="en-US" altLang="zh-CN" sz="2000" dirty="0"/>
              <a:t>Cree</a:t>
            </a:r>
            <a:r>
              <a:rPr lang="zh-CN" altLang="en-US" sz="2000" dirty="0"/>
              <a:t>公司得到了</a:t>
            </a:r>
            <a:r>
              <a:rPr lang="en-US" altLang="zh-CN" sz="2000" dirty="0"/>
              <a:t>1</a:t>
            </a:r>
            <a:r>
              <a:rPr lang="zh-CN" altLang="en-US" sz="2000" dirty="0"/>
              <a:t>英寸的</a:t>
            </a:r>
            <a:r>
              <a:rPr lang="en-US" altLang="zh-CN" sz="2000" dirty="0"/>
              <a:t>SiC</a:t>
            </a:r>
            <a:r>
              <a:rPr lang="zh-CN" altLang="en-US" sz="2000" dirty="0"/>
              <a:t>单晶衬底，</a:t>
            </a:r>
            <a:r>
              <a:rPr lang="en-US" altLang="zh-CN" sz="2000" dirty="0"/>
              <a:t>1999</a:t>
            </a:r>
            <a:r>
              <a:rPr lang="zh-CN" altLang="en-US" sz="2000" dirty="0"/>
              <a:t>年得到了</a:t>
            </a:r>
            <a:r>
              <a:rPr lang="en-US" altLang="zh-CN" sz="2000" dirty="0"/>
              <a:t>100mm</a:t>
            </a:r>
            <a:r>
              <a:rPr lang="zh-CN" altLang="en-US" sz="2000" dirty="0"/>
              <a:t>的</a:t>
            </a:r>
            <a:r>
              <a:rPr lang="en-US" altLang="zh-CN" sz="2000" dirty="0"/>
              <a:t>SiC</a:t>
            </a:r>
            <a:r>
              <a:rPr lang="zh-CN" altLang="en-US" sz="2000" dirty="0"/>
              <a:t>单晶衬底，</a:t>
            </a:r>
            <a:r>
              <a:rPr lang="en-US" altLang="zh-CN" sz="2000" dirty="0"/>
              <a:t>2010</a:t>
            </a:r>
            <a:r>
              <a:rPr lang="zh-CN" altLang="en-US" sz="2000" dirty="0"/>
              <a:t>年推出</a:t>
            </a:r>
            <a:r>
              <a:rPr lang="en-US" altLang="zh-CN" sz="2000" dirty="0"/>
              <a:t>6</a:t>
            </a:r>
            <a:r>
              <a:rPr lang="zh-CN" altLang="en-US" sz="2000" dirty="0"/>
              <a:t>英寸</a:t>
            </a:r>
            <a:r>
              <a:rPr lang="en-US" altLang="zh-CN" sz="2000" dirty="0"/>
              <a:t>SiC</a:t>
            </a:r>
            <a:r>
              <a:rPr lang="zh-CN" altLang="en-US" sz="2000" dirty="0"/>
              <a:t>衬底，微管缺陷不超过</a:t>
            </a:r>
            <a:r>
              <a:rPr lang="en-US" altLang="zh-CN" sz="2000" dirty="0"/>
              <a:t>10</a:t>
            </a:r>
            <a:r>
              <a:rPr lang="zh-CN" altLang="en-US" sz="2000" dirty="0"/>
              <a:t>个</a:t>
            </a:r>
            <a:r>
              <a:rPr lang="en-US" altLang="zh-CN" sz="2000" dirty="0"/>
              <a:t>/cm2</a:t>
            </a:r>
            <a:r>
              <a:rPr lang="zh-CN" altLang="en-US" sz="2000" dirty="0" smtClean="0"/>
              <a:t>。</a:t>
            </a:r>
            <a:endParaRPr lang="en-US" altLang="zh-CN" sz="2000" dirty="0"/>
          </a:p>
          <a:p>
            <a:pPr>
              <a:lnSpc>
                <a:spcPct val="150000"/>
              </a:lnSpc>
            </a:pPr>
            <a:r>
              <a:rPr lang="en-US" altLang="zh-CN" sz="2000" dirty="0"/>
              <a:t>2014</a:t>
            </a:r>
            <a:r>
              <a:rPr lang="zh-CN" altLang="en-US" sz="2000" dirty="0"/>
              <a:t>年，道康宁公司报道了</a:t>
            </a:r>
            <a:r>
              <a:rPr lang="en-US" altLang="zh-CN" sz="2000" dirty="0"/>
              <a:t>8</a:t>
            </a:r>
            <a:r>
              <a:rPr lang="zh-CN" altLang="en-US" sz="2000" dirty="0"/>
              <a:t>英寸</a:t>
            </a:r>
            <a:r>
              <a:rPr lang="en-US" altLang="zh-CN" sz="2000" dirty="0"/>
              <a:t>SiC</a:t>
            </a:r>
            <a:r>
              <a:rPr lang="zh-CN" altLang="en-US" sz="2000" dirty="0"/>
              <a:t>衬底的</a:t>
            </a:r>
            <a:r>
              <a:rPr lang="zh-CN" altLang="en-US" sz="2000" dirty="0" smtClean="0"/>
              <a:t>结果</a:t>
            </a:r>
            <a:r>
              <a:rPr lang="en-US" altLang="zh-CN" sz="2000" dirty="0" smtClean="0"/>
              <a:t>,</a:t>
            </a:r>
            <a:r>
              <a:rPr lang="zh-CN" altLang="en-US" sz="2000" dirty="0" smtClean="0"/>
              <a:t>微管缺陷</a:t>
            </a:r>
            <a:r>
              <a:rPr lang="en-US" altLang="zh-CN" sz="2000" dirty="0" smtClean="0"/>
              <a:t>&lt;1</a:t>
            </a:r>
            <a:r>
              <a:rPr lang="zh-CN" altLang="en-US" sz="2000" dirty="0" smtClean="0"/>
              <a:t>个</a:t>
            </a:r>
            <a:r>
              <a:rPr lang="en-US" altLang="zh-CN" sz="2000" dirty="0" smtClean="0"/>
              <a:t>/cm2 </a:t>
            </a:r>
            <a:r>
              <a:rPr lang="zh-CN" altLang="en-US" sz="2000" dirty="0" smtClean="0"/>
              <a:t>。</a:t>
            </a:r>
            <a:endParaRPr lang="en-US" altLang="zh-CN" sz="2000" dirty="0" smtClean="0"/>
          </a:p>
          <a:p>
            <a:pPr>
              <a:lnSpc>
                <a:spcPct val="150000"/>
              </a:lnSpc>
            </a:pPr>
            <a:r>
              <a:rPr lang="zh-CN" altLang="en-US" sz="2000" dirty="0" smtClean="0"/>
              <a:t>国外：美国的</a:t>
            </a:r>
            <a:r>
              <a:rPr lang="en-US" sz="2000" dirty="0" smtClean="0"/>
              <a:t>Cree</a:t>
            </a:r>
            <a:r>
              <a:rPr lang="zh-CN" altLang="en-US" sz="2000" dirty="0" smtClean="0"/>
              <a:t>公司，道康宁公司、</a:t>
            </a:r>
            <a:r>
              <a:rPr lang="en-US" sz="2000" dirty="0" smtClean="0"/>
              <a:t>II－VI</a:t>
            </a:r>
            <a:r>
              <a:rPr lang="zh-CN" altLang="en-US" sz="2000" dirty="0" smtClean="0"/>
              <a:t>公司；德国的</a:t>
            </a:r>
            <a:r>
              <a:rPr lang="en-US" sz="2000" dirty="0" err="1" smtClean="0"/>
              <a:t>SiCrystalAG</a:t>
            </a:r>
            <a:r>
              <a:rPr lang="zh-CN" altLang="en-US" sz="2000" dirty="0" smtClean="0"/>
              <a:t>公司；瑞典的</a:t>
            </a:r>
            <a:r>
              <a:rPr lang="en-US" sz="2000" dirty="0" err="1" smtClean="0"/>
              <a:t>ＯkMetic</a:t>
            </a:r>
            <a:r>
              <a:rPr lang="zh-CN" altLang="en-US" sz="2000" dirty="0" smtClean="0"/>
              <a:t>公司；日本的</a:t>
            </a:r>
            <a:r>
              <a:rPr lang="en-US" sz="2000" dirty="0" smtClean="0"/>
              <a:t>Nippon</a:t>
            </a:r>
            <a:r>
              <a:rPr lang="zh-CN" altLang="en-US" sz="2000" dirty="0" smtClean="0"/>
              <a:t> </a:t>
            </a:r>
            <a:r>
              <a:rPr lang="en-US" sz="2000" dirty="0" smtClean="0"/>
              <a:t>Steel</a:t>
            </a:r>
            <a:r>
              <a:rPr lang="zh-CN" altLang="en-US" sz="2000" dirty="0" smtClean="0"/>
              <a:t>公司。</a:t>
            </a:r>
            <a:endParaRPr lang="en-US" altLang="zh-CN" sz="2000" dirty="0" smtClean="0"/>
          </a:p>
          <a:p>
            <a:pPr>
              <a:lnSpc>
                <a:spcPct val="150000"/>
              </a:lnSpc>
            </a:pPr>
            <a:r>
              <a:rPr lang="zh-CN" altLang="en-US" sz="2000" dirty="0" smtClean="0"/>
              <a:t>目前山东大学、中科院物理所、中科院硅酸盐研究所、中电集团公司</a:t>
            </a:r>
            <a:r>
              <a:rPr lang="en-US" altLang="zh-CN" sz="2000" dirty="0" smtClean="0"/>
              <a:t>46</a:t>
            </a:r>
            <a:r>
              <a:rPr lang="zh-CN" altLang="en-US" sz="2000" dirty="0" smtClean="0"/>
              <a:t>研究所，山东大学</a:t>
            </a:r>
            <a:r>
              <a:rPr lang="zh-CN" altLang="en-US" sz="2000" dirty="0"/>
              <a:t>、中科院物理所也有制备</a:t>
            </a:r>
            <a:r>
              <a:rPr lang="en-US" altLang="zh-CN" sz="2000" dirty="0"/>
              <a:t>6</a:t>
            </a:r>
            <a:r>
              <a:rPr lang="zh-CN" altLang="en-US" sz="2000" dirty="0"/>
              <a:t>英寸</a:t>
            </a:r>
            <a:r>
              <a:rPr lang="en-US" altLang="zh-CN" sz="2000" dirty="0"/>
              <a:t>SiC</a:t>
            </a:r>
            <a:r>
              <a:rPr lang="zh-CN" altLang="en-US" sz="2000" dirty="0"/>
              <a:t>衬底的能力。</a:t>
            </a:r>
            <a:endParaRPr lang="zh-CN" altLang="en-US" sz="2000" dirty="0"/>
          </a:p>
        </p:txBody>
      </p:sp>
      <p:sp>
        <p:nvSpPr>
          <p:cNvPr id="27652" name="灯片编号占位符 3"/>
          <p:cNvSpPr txBox="1">
            <a:spLocks noGrp="1" noChangeArrowheads="1"/>
          </p:cNvSpPr>
          <p:nvPr>
            <p:ph type="sldNum" sz="quarter" idx="12"/>
          </p:nvPr>
        </p:nvSpPr>
        <p:spPr bwMode="auto">
          <a:xfrm>
            <a:off x="6715140" y="6492875"/>
            <a:ext cx="2057400" cy="365125"/>
          </a:xfrm>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100" i="0" dirty="0">
                <a:solidFill>
                  <a:srgbClr val="636363"/>
                </a:solidFill>
              </a:rPr>
            </a:fld>
            <a:endParaRPr lang="en-US" altLang="zh-CN" sz="1100" i="0" dirty="0">
              <a:solidFill>
                <a:srgbClr val="636363"/>
              </a:solidFill>
            </a:endParaRPr>
          </a:p>
        </p:txBody>
      </p:sp>
    </p:spTree>
  </p:cSld>
  <p:clrMapOvr>
    <a:masterClrMapping/>
  </p:clrMapOvr>
  <p:transition>
    <p:pull dir="l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p:nvPr>
        </p:nvSpPr>
        <p:spPr>
          <a:xfrm>
            <a:off x="468312" y="-171450"/>
            <a:ext cx="8389967" cy="1143000"/>
          </a:xfrm>
        </p:spPr>
        <p:txBody>
          <a:bodyPr vert="horz" wrap="square" anchor="ctr">
            <a:normAutofit/>
          </a:bodyPr>
          <a:lstStyle/>
          <a:p>
            <a:pPr>
              <a:buNone/>
            </a:pPr>
            <a:r>
              <a:rPr lang="en-US" altLang="zh-CN" sz="3200" b="1" dirty="0"/>
              <a:t>1.1.3 </a:t>
            </a:r>
            <a:r>
              <a:rPr lang="zh-CN" altLang="en-US" sz="3200" b="1" dirty="0"/>
              <a:t>宽禁带半导体的</a:t>
            </a:r>
            <a:r>
              <a:rPr lang="zh-CN" altLang="en-US" sz="3200" b="1" dirty="0" smtClean="0"/>
              <a:t>历史：</a:t>
            </a:r>
            <a:r>
              <a:rPr lang="en-US" altLang="zh-CN" sz="3200" b="1" dirty="0" err="1" smtClean="0"/>
              <a:t>SiC</a:t>
            </a:r>
            <a:r>
              <a:rPr lang="zh-CN" altLang="en-US" sz="3200" b="1" dirty="0" smtClean="0"/>
              <a:t>外延生长</a:t>
            </a:r>
            <a:endParaRPr lang="zh-CN" altLang="en-US" sz="3200" b="1" dirty="0"/>
          </a:p>
        </p:txBody>
      </p:sp>
      <p:sp>
        <p:nvSpPr>
          <p:cNvPr id="30723" name="Rectangle 3"/>
          <p:cNvSpPr>
            <a:spLocks noGrp="1"/>
          </p:cNvSpPr>
          <p:nvPr>
            <p:ph idx="1"/>
          </p:nvPr>
        </p:nvSpPr>
        <p:spPr>
          <a:xfrm>
            <a:off x="0" y="785813"/>
            <a:ext cx="9217025" cy="5857897"/>
          </a:xfrm>
        </p:spPr>
        <p:txBody>
          <a:bodyPr vert="horz" wrap="square" anchor="t">
            <a:normAutofit fontScale="92500" lnSpcReduction="20000"/>
          </a:bodyPr>
          <a:lstStyle/>
          <a:p>
            <a:pPr>
              <a:lnSpc>
                <a:spcPct val="150000"/>
              </a:lnSpc>
            </a:pPr>
            <a:r>
              <a:rPr lang="en-US" altLang="zh-CN" sz="2000" dirty="0" smtClean="0"/>
              <a:t>1987</a:t>
            </a:r>
            <a:r>
              <a:rPr lang="zh-CN" altLang="en-US" sz="2000" dirty="0" smtClean="0"/>
              <a:t>年，日本京都大学</a:t>
            </a:r>
            <a:r>
              <a:rPr lang="en-US" altLang="zh-CN" sz="2000" dirty="0" smtClean="0"/>
              <a:t>Kuroda</a:t>
            </a:r>
            <a:r>
              <a:rPr lang="zh-CN" altLang="en-US" sz="2000" dirty="0" smtClean="0"/>
              <a:t>和</a:t>
            </a:r>
            <a:r>
              <a:rPr lang="en-US" altLang="zh-CN" sz="2000" dirty="0" err="1" smtClean="0"/>
              <a:t>Matsunami</a:t>
            </a:r>
            <a:r>
              <a:rPr lang="zh-CN" altLang="en-US" sz="2000" dirty="0" smtClean="0"/>
              <a:t>等人提出台阶流</a:t>
            </a:r>
            <a:r>
              <a:rPr lang="en-US" altLang="zh-CN" sz="2000" dirty="0" err="1" smtClean="0"/>
              <a:t>SiC</a:t>
            </a:r>
            <a:r>
              <a:rPr lang="zh-CN" altLang="en-US" sz="2000" dirty="0" smtClean="0"/>
              <a:t>外延生长法。在切割</a:t>
            </a:r>
            <a:r>
              <a:rPr lang="en-US" altLang="zh-CN" sz="2000" dirty="0" err="1" smtClean="0"/>
              <a:t>SiC</a:t>
            </a:r>
            <a:r>
              <a:rPr lang="zh-CN" altLang="en-US" sz="2000" dirty="0" smtClean="0"/>
              <a:t>衬底时，偏离（</a:t>
            </a:r>
            <a:r>
              <a:rPr lang="en-US" altLang="zh-CN" sz="2000" dirty="0" smtClean="0"/>
              <a:t>0001</a:t>
            </a:r>
            <a:r>
              <a:rPr lang="zh-CN" altLang="en-US" sz="2000" dirty="0" smtClean="0"/>
              <a:t>）面</a:t>
            </a:r>
            <a:r>
              <a:rPr lang="en-US" altLang="zh-CN" sz="2000" dirty="0" smtClean="0"/>
              <a:t>4</a:t>
            </a:r>
            <a:r>
              <a:rPr lang="en-US" altLang="zh-CN" sz="2000" baseline="30000" dirty="0" smtClean="0"/>
              <a:t>o</a:t>
            </a:r>
            <a:r>
              <a:rPr lang="zh-CN" altLang="en-US" sz="2000" dirty="0" smtClean="0"/>
              <a:t>左右，在生长表面获得一系列微型台阶。吸附原子在台阶处成核，降低生长温度，晶体质量提高。</a:t>
            </a:r>
            <a:endParaRPr lang="en-US" altLang="zh-CN" sz="2000" dirty="0" smtClean="0"/>
          </a:p>
          <a:p>
            <a:pPr>
              <a:lnSpc>
                <a:spcPct val="150000"/>
              </a:lnSpc>
            </a:pPr>
            <a:r>
              <a:rPr lang="en-US" altLang="zh-CN" sz="2000" dirty="0" smtClean="0"/>
              <a:t>1992</a:t>
            </a:r>
            <a:r>
              <a:rPr lang="zh-CN" altLang="en-US" sz="2000" dirty="0" smtClean="0"/>
              <a:t>年，瑞典林雪平大学</a:t>
            </a:r>
            <a:r>
              <a:rPr lang="en-US" altLang="zh-CN" sz="2000" dirty="0" err="1" smtClean="0"/>
              <a:t>Kordina</a:t>
            </a:r>
            <a:r>
              <a:rPr lang="zh-CN" altLang="en-US" sz="2000" dirty="0" smtClean="0"/>
              <a:t>等人发明了热壁化学气相沉积（</a:t>
            </a:r>
            <a:r>
              <a:rPr lang="en-US" altLang="zh-CN" sz="2000" dirty="0" smtClean="0"/>
              <a:t>CVD</a:t>
            </a:r>
            <a:r>
              <a:rPr lang="zh-CN" altLang="en-US" sz="2000" dirty="0" smtClean="0"/>
              <a:t>）方法，提高了外延层表面质量和背景掺杂浓度。</a:t>
            </a:r>
            <a:endParaRPr lang="en-US" altLang="zh-CN" sz="2000" dirty="0" smtClean="0"/>
          </a:p>
          <a:p>
            <a:pPr>
              <a:lnSpc>
                <a:spcPct val="150000"/>
              </a:lnSpc>
            </a:pPr>
            <a:r>
              <a:rPr lang="en-US" altLang="zh-CN" sz="2000" dirty="0" smtClean="0"/>
              <a:t>1999</a:t>
            </a:r>
            <a:r>
              <a:rPr lang="zh-CN" altLang="en-US" sz="2000" dirty="0" smtClean="0"/>
              <a:t>年，德国</a:t>
            </a:r>
            <a:r>
              <a:rPr lang="en-US" altLang="zh-CN" sz="2000" dirty="0" err="1" smtClean="0"/>
              <a:t>Aixtron</a:t>
            </a:r>
            <a:r>
              <a:rPr lang="zh-CN" altLang="en-US" sz="2000" dirty="0" smtClean="0"/>
              <a:t>推出商用</a:t>
            </a:r>
            <a:r>
              <a:rPr lang="en-US" altLang="zh-CN" sz="2000" dirty="0" err="1" smtClean="0"/>
              <a:t>SiC</a:t>
            </a:r>
            <a:r>
              <a:rPr lang="zh-CN" altLang="en-US" sz="2000" dirty="0" smtClean="0"/>
              <a:t>的温壁行星式反应系统，目前最先进的</a:t>
            </a:r>
            <a:r>
              <a:rPr lang="en-US" altLang="zh-CN" sz="2000" dirty="0" smtClean="0"/>
              <a:t>Aix</a:t>
            </a:r>
            <a:r>
              <a:rPr lang="zh-CN" altLang="en-US" sz="2000" dirty="0" smtClean="0"/>
              <a:t> </a:t>
            </a:r>
            <a:r>
              <a:rPr lang="en-US" altLang="zh-CN" sz="2000" dirty="0" smtClean="0"/>
              <a:t>G5</a:t>
            </a:r>
            <a:r>
              <a:rPr lang="zh-CN" altLang="en-US" sz="2000" dirty="0" smtClean="0"/>
              <a:t> </a:t>
            </a:r>
            <a:r>
              <a:rPr lang="en-US" altLang="zh-CN" sz="2000" dirty="0" smtClean="0"/>
              <a:t>WW</a:t>
            </a:r>
            <a:r>
              <a:rPr lang="zh-CN" altLang="en-US" sz="2000" dirty="0" smtClean="0"/>
              <a:t>机台可以提供</a:t>
            </a:r>
            <a:r>
              <a:rPr lang="en-US" altLang="zh-CN" sz="2000" dirty="0" smtClean="0"/>
              <a:t>6</a:t>
            </a:r>
            <a:r>
              <a:rPr lang="zh-CN" altLang="en-US" sz="2000" dirty="0" smtClean="0"/>
              <a:t>*</a:t>
            </a:r>
            <a:r>
              <a:rPr lang="en-US" altLang="zh-CN" sz="2000" dirty="0" smtClean="0"/>
              <a:t>6</a:t>
            </a:r>
            <a:r>
              <a:rPr lang="zh-CN" altLang="en-US" sz="2000" dirty="0" smtClean="0"/>
              <a:t>“的</a:t>
            </a:r>
            <a:r>
              <a:rPr lang="en-US" altLang="zh-CN" sz="2000" dirty="0" err="1" smtClean="0"/>
              <a:t>SiC</a:t>
            </a:r>
            <a:r>
              <a:rPr lang="zh-CN" altLang="en-US" sz="2000" dirty="0" smtClean="0"/>
              <a:t>的外延生长。</a:t>
            </a:r>
            <a:endParaRPr lang="en-US" altLang="zh-CN" sz="2000" dirty="0" smtClean="0"/>
          </a:p>
          <a:p>
            <a:pPr>
              <a:lnSpc>
                <a:spcPct val="150000"/>
              </a:lnSpc>
            </a:pPr>
            <a:r>
              <a:rPr lang="en-US" altLang="zh-CN" sz="2000" dirty="0" smtClean="0"/>
              <a:t>2014</a:t>
            </a:r>
            <a:r>
              <a:rPr lang="zh-CN" altLang="en-US" sz="2000" dirty="0" smtClean="0"/>
              <a:t>年，意大利</a:t>
            </a:r>
            <a:r>
              <a:rPr lang="en-US" altLang="zh-CN" sz="2000" dirty="0" smtClean="0"/>
              <a:t>LPE</a:t>
            </a:r>
            <a:r>
              <a:rPr lang="zh-CN" altLang="en-US" sz="2000" dirty="0" smtClean="0"/>
              <a:t>公司推出高速</a:t>
            </a:r>
            <a:r>
              <a:rPr lang="en-US" altLang="zh-CN" sz="2000" dirty="0" err="1" smtClean="0"/>
              <a:t>SiC</a:t>
            </a:r>
            <a:r>
              <a:rPr lang="zh-CN" altLang="en-US" sz="2000" dirty="0" smtClean="0"/>
              <a:t>外延设备，利用</a:t>
            </a:r>
            <a:r>
              <a:rPr lang="en-US" altLang="zh-CN" sz="2000" dirty="0" err="1" smtClean="0"/>
              <a:t>HCl</a:t>
            </a:r>
            <a:r>
              <a:rPr lang="zh-CN" altLang="en-US" sz="2000" dirty="0" smtClean="0"/>
              <a:t>产生生长台阶，并使用水平热壁的技术，生长速度高达</a:t>
            </a:r>
            <a:r>
              <a:rPr lang="en-US" altLang="zh-CN" sz="2000" dirty="0" smtClean="0"/>
              <a:t>100</a:t>
            </a:r>
            <a:r>
              <a:rPr lang="zh-CN" altLang="en-US" sz="2000" dirty="0" smtClean="0"/>
              <a:t>微米</a:t>
            </a:r>
            <a:r>
              <a:rPr lang="en-US" altLang="zh-CN" sz="2000" dirty="0" smtClean="0"/>
              <a:t>/</a:t>
            </a:r>
            <a:r>
              <a:rPr lang="zh-CN" altLang="en-US" sz="2000" dirty="0" smtClean="0"/>
              <a:t>小时以上。</a:t>
            </a:r>
            <a:endParaRPr lang="en-US" altLang="zh-CN" sz="2000" dirty="0" smtClean="0"/>
          </a:p>
          <a:p>
            <a:pPr>
              <a:lnSpc>
                <a:spcPct val="150000"/>
              </a:lnSpc>
            </a:pPr>
            <a:r>
              <a:rPr lang="zh-CN" altLang="en-US" sz="2000" dirty="0" smtClean="0"/>
              <a:t>国际上提供</a:t>
            </a:r>
            <a:r>
              <a:rPr lang="en-US" altLang="zh-CN" sz="2000" dirty="0" err="1" smtClean="0"/>
              <a:t>SiC</a:t>
            </a:r>
            <a:r>
              <a:rPr lang="zh-CN" altLang="en-US" sz="2000" dirty="0" smtClean="0"/>
              <a:t>外延片厂家：美国</a:t>
            </a:r>
            <a:r>
              <a:rPr lang="en-US" altLang="zh-CN" sz="2000" dirty="0" smtClean="0"/>
              <a:t>Cree</a:t>
            </a:r>
            <a:r>
              <a:rPr lang="zh-CN" altLang="en-US" sz="2000" dirty="0" smtClean="0"/>
              <a:t>，道康宁公司和日本昭和电工。</a:t>
            </a:r>
            <a:r>
              <a:rPr lang="en-US" altLang="zh-CN" sz="2000" dirty="0" smtClean="0"/>
              <a:t>Cree</a:t>
            </a:r>
            <a:r>
              <a:rPr lang="zh-CN" altLang="en-US" sz="2000" dirty="0" smtClean="0"/>
              <a:t>公司提供</a:t>
            </a:r>
            <a:r>
              <a:rPr lang="en-US" altLang="zh-CN" sz="2000" dirty="0" smtClean="0"/>
              <a:t>6</a:t>
            </a:r>
            <a:r>
              <a:rPr lang="zh-CN" altLang="en-US" sz="2000" dirty="0" smtClean="0"/>
              <a:t>英寸</a:t>
            </a:r>
            <a:r>
              <a:rPr lang="en-US" altLang="zh-CN" sz="2000" dirty="0" smtClean="0"/>
              <a:t>n-4H-SiC,</a:t>
            </a:r>
            <a:r>
              <a:rPr lang="zh-CN" altLang="en-US" sz="2000" dirty="0" smtClean="0"/>
              <a:t>外延层厚度达到</a:t>
            </a:r>
            <a:r>
              <a:rPr lang="en-US" altLang="zh-CN" sz="2000" dirty="0" smtClean="0"/>
              <a:t>100</a:t>
            </a:r>
            <a:r>
              <a:rPr lang="zh-CN" altLang="en-US" sz="2000" dirty="0" smtClean="0"/>
              <a:t>微米。</a:t>
            </a:r>
            <a:endParaRPr lang="en-US" altLang="zh-CN" sz="2000" dirty="0" smtClean="0"/>
          </a:p>
          <a:p>
            <a:pPr>
              <a:lnSpc>
                <a:spcPct val="150000"/>
              </a:lnSpc>
            </a:pPr>
            <a:r>
              <a:rPr lang="zh-CN" altLang="en-US" sz="2000" dirty="0" smtClean="0"/>
              <a:t>国内</a:t>
            </a:r>
            <a:r>
              <a:rPr lang="en-US" altLang="zh-CN" sz="2000" dirty="0" smtClean="0"/>
              <a:t>2014</a:t>
            </a:r>
            <a:r>
              <a:rPr lang="zh-CN" altLang="en-US" sz="2000" dirty="0" smtClean="0"/>
              <a:t>年，东莞天域半导体已可以提供</a:t>
            </a:r>
            <a:r>
              <a:rPr lang="en-US" altLang="zh-CN" sz="2000" dirty="0" smtClean="0"/>
              <a:t>6</a:t>
            </a:r>
            <a:r>
              <a:rPr lang="zh-CN" altLang="en-US" sz="2000" dirty="0" smtClean="0"/>
              <a:t>英寸</a:t>
            </a:r>
            <a:r>
              <a:rPr lang="en-US" altLang="zh-CN" sz="2000" dirty="0" err="1" smtClean="0"/>
              <a:t>SiC</a:t>
            </a:r>
            <a:r>
              <a:rPr lang="zh-CN" altLang="en-US" sz="2000" dirty="0" smtClean="0"/>
              <a:t>外延片，和国际基本同步。目前研究机构有中科院半导体所，中电</a:t>
            </a:r>
            <a:r>
              <a:rPr lang="en-US" altLang="zh-CN" sz="2000" dirty="0" smtClean="0"/>
              <a:t>55</a:t>
            </a:r>
            <a:r>
              <a:rPr lang="zh-CN" altLang="en-US" sz="2000" dirty="0" smtClean="0"/>
              <a:t>所，以及西安电子科技大学。</a:t>
            </a:r>
            <a:endParaRPr lang="en-US" altLang="zh-CN" sz="2000" dirty="0" smtClean="0"/>
          </a:p>
        </p:txBody>
      </p:sp>
      <p:sp>
        <p:nvSpPr>
          <p:cNvPr id="27652" name="灯片编号占位符 3"/>
          <p:cNvSpPr txBox="1">
            <a:spLocks noGrp="1" noChangeArrowheads="1"/>
          </p:cNvSpPr>
          <p:nvPr>
            <p:ph type="sldNum" sz="quarter" idx="12"/>
          </p:nvPr>
        </p:nvSpPr>
        <p:spPr bwMode="auto">
          <a:xfrm>
            <a:off x="6715140" y="6492875"/>
            <a:ext cx="2057400" cy="365125"/>
          </a:xfrm>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100" i="0" dirty="0">
                <a:solidFill>
                  <a:srgbClr val="636363"/>
                </a:solidFill>
              </a:rPr>
            </a:fld>
            <a:endParaRPr lang="en-US" altLang="zh-CN" sz="1100" i="0" dirty="0">
              <a:solidFill>
                <a:srgbClr val="636363"/>
              </a:solidFill>
            </a:endParaRPr>
          </a:p>
        </p:txBody>
      </p:sp>
    </p:spTree>
  </p:cSld>
  <p:clrMapOvr>
    <a:masterClrMapping/>
  </p:clrMapOvr>
  <p:transition>
    <p:pull dir="l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内容占位符 1"/>
          <p:cNvSpPr>
            <a:spLocks noGrp="1"/>
          </p:cNvSpPr>
          <p:nvPr>
            <p:ph idx="1"/>
          </p:nvPr>
        </p:nvSpPr>
        <p:spPr>
          <a:xfrm>
            <a:off x="-1587" y="642919"/>
            <a:ext cx="9145587" cy="6215082"/>
          </a:xfrm>
          <a:solidFill>
            <a:schemeClr val="bg1">
              <a:alpha val="100000"/>
            </a:schemeClr>
          </a:solidFill>
        </p:spPr>
        <p:txBody>
          <a:bodyPr vert="horz" wrap="square" anchor="t">
            <a:normAutofit fontScale="92500" lnSpcReduction="10000"/>
          </a:bodyPr>
          <a:lstStyle/>
          <a:p>
            <a:pPr>
              <a:lnSpc>
                <a:spcPct val="130000"/>
              </a:lnSpc>
            </a:pPr>
            <a:r>
              <a:rPr lang="en-US" altLang="zh-CN" sz="1800" dirty="0"/>
              <a:t>1907</a:t>
            </a:r>
            <a:r>
              <a:rPr lang="zh-CN" altLang="en-US" sz="1800" dirty="0"/>
              <a:t>年</a:t>
            </a:r>
            <a:r>
              <a:rPr lang="en-US" altLang="zh-CN" sz="1800" dirty="0"/>
              <a:t>Henry Round</a:t>
            </a:r>
            <a:r>
              <a:rPr lang="zh-CN" altLang="en-US" sz="1800" dirty="0"/>
              <a:t>发明了第一支</a:t>
            </a:r>
            <a:r>
              <a:rPr lang="en-US" altLang="zh-CN" sz="1800" dirty="0"/>
              <a:t>SiC LED</a:t>
            </a:r>
            <a:r>
              <a:rPr lang="zh-CN" altLang="en-US" sz="1800" dirty="0"/>
              <a:t>，可以观察到绿光，黄光 以及橙色光的发射。</a:t>
            </a:r>
            <a:r>
              <a:rPr lang="en-US" altLang="zh-CN" sz="1800" dirty="0"/>
              <a:t>1993</a:t>
            </a:r>
            <a:r>
              <a:rPr lang="zh-CN" altLang="en-US" sz="1800" dirty="0"/>
              <a:t>年，</a:t>
            </a:r>
            <a:r>
              <a:rPr lang="en-US" altLang="zh-CN" sz="1800" dirty="0"/>
              <a:t>Edmond</a:t>
            </a:r>
            <a:r>
              <a:rPr lang="zh-CN" altLang="en-US" sz="1800" dirty="0"/>
              <a:t>得到的最高效率的</a:t>
            </a:r>
            <a:r>
              <a:rPr lang="en-US" altLang="zh-CN" sz="1800" b="1" dirty="0"/>
              <a:t>SiC</a:t>
            </a:r>
            <a:r>
              <a:rPr lang="zh-CN" altLang="en-US" sz="1800" b="1" dirty="0"/>
              <a:t>蓝光</a:t>
            </a:r>
            <a:r>
              <a:rPr lang="en-US" altLang="zh-CN" sz="1800" b="1" dirty="0"/>
              <a:t>LED</a:t>
            </a:r>
            <a:r>
              <a:rPr lang="zh-CN" altLang="en-US" sz="1800" b="1" dirty="0"/>
              <a:t>功率效率为</a:t>
            </a:r>
            <a:r>
              <a:rPr lang="en-US" altLang="zh-CN" sz="1800" b="1" dirty="0"/>
              <a:t>0.03%</a:t>
            </a:r>
            <a:r>
              <a:rPr lang="zh-CN" altLang="en-US" sz="1800" dirty="0"/>
              <a:t>。（波长</a:t>
            </a:r>
            <a:r>
              <a:rPr lang="en-US" altLang="zh-CN" sz="1800" dirty="0"/>
              <a:t>470 nm</a:t>
            </a:r>
            <a:r>
              <a:rPr lang="zh-CN" altLang="en-US" sz="1800" dirty="0"/>
              <a:t>），</a:t>
            </a:r>
            <a:r>
              <a:rPr lang="en-US" altLang="zh-CN" sz="1800" dirty="0"/>
              <a:t>2014</a:t>
            </a:r>
            <a:r>
              <a:rPr lang="zh-CN" altLang="en-US" sz="1800" dirty="0"/>
              <a:t>年，基于</a:t>
            </a:r>
            <a:r>
              <a:rPr lang="en-US" altLang="zh-CN" sz="1800" dirty="0"/>
              <a:t>SiC</a:t>
            </a:r>
            <a:r>
              <a:rPr lang="zh-CN" altLang="en-US" sz="1800" dirty="0"/>
              <a:t>衬底制备的氮化物</a:t>
            </a:r>
            <a:r>
              <a:rPr lang="en-US" altLang="zh-CN" sz="1800" dirty="0"/>
              <a:t>LED</a:t>
            </a:r>
            <a:r>
              <a:rPr lang="zh-CN" altLang="en-US" sz="1800" dirty="0"/>
              <a:t>发光效率达到</a:t>
            </a:r>
            <a:r>
              <a:rPr lang="en-US" altLang="zh-CN" sz="1800" dirty="0"/>
              <a:t>303lm/W</a:t>
            </a:r>
            <a:r>
              <a:rPr lang="zh-CN" altLang="en-US" sz="1800" dirty="0"/>
              <a:t>，功率效率达到</a:t>
            </a:r>
            <a:r>
              <a:rPr lang="en-US" altLang="zh-CN" sz="1800" dirty="0"/>
              <a:t>80%</a:t>
            </a:r>
            <a:r>
              <a:rPr lang="zh-CN" altLang="en-US" sz="1800" dirty="0"/>
              <a:t>。</a:t>
            </a:r>
            <a:endParaRPr lang="zh-CN" altLang="en-US" sz="1800" dirty="0"/>
          </a:p>
          <a:p>
            <a:pPr>
              <a:lnSpc>
                <a:spcPct val="130000"/>
              </a:lnSpc>
            </a:pPr>
            <a:r>
              <a:rPr lang="en-US" altLang="zh-CN" sz="1800" dirty="0" smtClean="0"/>
              <a:t>1975</a:t>
            </a:r>
            <a:r>
              <a:rPr lang="zh-CN" altLang="en-US" sz="1800" dirty="0" smtClean="0"/>
              <a:t>年，美国通用电气公司制作了第一只</a:t>
            </a:r>
            <a:r>
              <a:rPr lang="en-US" altLang="zh-CN" sz="1800" dirty="0" err="1" smtClean="0"/>
              <a:t>SiC</a:t>
            </a:r>
            <a:r>
              <a:rPr lang="zh-CN" altLang="en-US" sz="1800" dirty="0" smtClean="0"/>
              <a:t>的肖特基二极管，击穿电压</a:t>
            </a:r>
            <a:r>
              <a:rPr lang="en-US" altLang="zh-CN" sz="1800" dirty="0" smtClean="0"/>
              <a:t>200V</a:t>
            </a:r>
            <a:r>
              <a:rPr lang="zh-CN" altLang="en-US" sz="1800" dirty="0" smtClean="0"/>
              <a:t>，已经是成熟的</a:t>
            </a:r>
            <a:r>
              <a:rPr lang="en-US" altLang="zh-CN" sz="1800" dirty="0" smtClean="0"/>
              <a:t>Si</a:t>
            </a:r>
            <a:r>
              <a:rPr lang="zh-CN" altLang="en-US" sz="1800" dirty="0" smtClean="0"/>
              <a:t>器件的</a:t>
            </a:r>
            <a:r>
              <a:rPr lang="en-US" altLang="zh-CN" sz="1800" dirty="0" smtClean="0"/>
              <a:t>2</a:t>
            </a:r>
            <a:r>
              <a:rPr lang="zh-CN" altLang="en-US" sz="1800" dirty="0" smtClean="0"/>
              <a:t>倍。</a:t>
            </a:r>
            <a:r>
              <a:rPr lang="en-US" altLang="zh-CN" sz="1800" dirty="0" smtClean="0"/>
              <a:t>1993</a:t>
            </a:r>
            <a:r>
              <a:rPr lang="zh-CN" altLang="en-US" sz="1800" dirty="0" smtClean="0"/>
              <a:t>年，日本京都大学</a:t>
            </a:r>
            <a:r>
              <a:rPr lang="en-US" altLang="zh-CN" sz="1800" dirty="0" smtClean="0"/>
              <a:t>Pd</a:t>
            </a:r>
            <a:r>
              <a:rPr lang="zh-CN" altLang="en-US" sz="1800" dirty="0" smtClean="0"/>
              <a:t>做电极，耐压提高到</a:t>
            </a:r>
            <a:r>
              <a:rPr lang="en-US" altLang="zh-CN" sz="1800" dirty="0" smtClean="0"/>
              <a:t>1000V</a:t>
            </a:r>
            <a:r>
              <a:rPr lang="zh-CN" altLang="en-US" sz="1800" dirty="0" smtClean="0"/>
              <a:t>。</a:t>
            </a:r>
            <a:r>
              <a:rPr lang="en-US" altLang="zh-CN" sz="1800" dirty="0" smtClean="0"/>
              <a:t>2001</a:t>
            </a:r>
            <a:r>
              <a:rPr lang="zh-CN" altLang="en-US" sz="1800" dirty="0" smtClean="0"/>
              <a:t>年，</a:t>
            </a:r>
            <a:r>
              <a:rPr lang="en-US" altLang="zh-CN" sz="1800" dirty="0" smtClean="0"/>
              <a:t>Cree</a:t>
            </a:r>
            <a:r>
              <a:rPr lang="zh-CN" altLang="en-US" sz="1800" dirty="0" smtClean="0"/>
              <a:t>和</a:t>
            </a:r>
            <a:r>
              <a:rPr lang="en-US" altLang="zh-CN" sz="1800" dirty="0" smtClean="0"/>
              <a:t>Infineon</a:t>
            </a:r>
            <a:r>
              <a:rPr lang="zh-CN" altLang="en-US" sz="1800" dirty="0" smtClean="0"/>
              <a:t>公司已将</a:t>
            </a:r>
            <a:r>
              <a:rPr lang="en-US" altLang="zh-CN" sz="1800" dirty="0" err="1" smtClean="0"/>
              <a:t>SiC</a:t>
            </a:r>
            <a:r>
              <a:rPr lang="zh-CN" altLang="en-US" sz="1800" dirty="0" smtClean="0"/>
              <a:t>肖特基二极管商品化。</a:t>
            </a:r>
            <a:r>
              <a:rPr lang="en-US" altLang="zh-CN" sz="1800" dirty="0" smtClean="0"/>
              <a:t>2007</a:t>
            </a:r>
            <a:r>
              <a:rPr lang="zh-CN" altLang="en-US" sz="1800" dirty="0" smtClean="0"/>
              <a:t>年，</a:t>
            </a:r>
            <a:r>
              <a:rPr lang="en-US" altLang="zh-CN" sz="1800" dirty="0" smtClean="0"/>
              <a:t>Cree</a:t>
            </a:r>
            <a:r>
              <a:rPr lang="zh-CN" altLang="en-US" sz="1800" dirty="0" smtClean="0"/>
              <a:t>公司将击穿电压提高到</a:t>
            </a:r>
            <a:r>
              <a:rPr lang="en-US" altLang="zh-CN" sz="1800" dirty="0" smtClean="0"/>
              <a:t>11.8kV</a:t>
            </a:r>
            <a:r>
              <a:rPr lang="zh-CN" altLang="en-US" sz="1800" dirty="0" smtClean="0"/>
              <a:t>，体现了</a:t>
            </a:r>
            <a:r>
              <a:rPr lang="en-US" altLang="zh-CN" sz="1800" dirty="0" err="1" smtClean="0"/>
              <a:t>SiC</a:t>
            </a:r>
            <a:r>
              <a:rPr lang="zh-CN" altLang="en-US" sz="1800" dirty="0" smtClean="0"/>
              <a:t>材料的耐高压特性。</a:t>
            </a:r>
            <a:endParaRPr lang="en-US" altLang="zh-CN" sz="1800" dirty="0" smtClean="0"/>
          </a:p>
          <a:p>
            <a:pPr>
              <a:lnSpc>
                <a:spcPct val="130000"/>
              </a:lnSpc>
            </a:pPr>
            <a:r>
              <a:rPr lang="en-US" altLang="zh-CN" sz="1800" dirty="0" smtClean="0"/>
              <a:t>1987</a:t>
            </a:r>
            <a:r>
              <a:rPr lang="zh-CN" altLang="en-US" sz="1800" dirty="0"/>
              <a:t>年，</a:t>
            </a:r>
            <a:r>
              <a:rPr lang="en-US" altLang="zh-CN" sz="1800" dirty="0"/>
              <a:t>Palmour</a:t>
            </a:r>
            <a:r>
              <a:rPr lang="zh-CN" altLang="en-US" sz="1800" dirty="0"/>
              <a:t>制备</a:t>
            </a:r>
            <a:r>
              <a:rPr lang="zh-CN" altLang="en-US" sz="1800" dirty="0" smtClean="0"/>
              <a:t>的</a:t>
            </a:r>
            <a:r>
              <a:rPr lang="en-US" altLang="zh-CN" sz="1800" dirty="0" smtClean="0"/>
              <a:t> </a:t>
            </a:r>
            <a:r>
              <a:rPr lang="en-US" altLang="zh-CN" sz="1800" dirty="0" err="1" smtClean="0"/>
              <a:t>SiC</a:t>
            </a:r>
            <a:r>
              <a:rPr lang="zh-CN" altLang="en-US" sz="1800" dirty="0" smtClean="0"/>
              <a:t>基</a:t>
            </a:r>
            <a:r>
              <a:rPr lang="en-US" altLang="zh-CN" sz="1800" dirty="0" smtClean="0"/>
              <a:t> </a:t>
            </a:r>
            <a:r>
              <a:rPr lang="en-US" altLang="zh-CN" sz="1800" dirty="0"/>
              <a:t>MOSFET</a:t>
            </a:r>
            <a:r>
              <a:rPr lang="zh-CN" altLang="en-US" sz="1800" dirty="0"/>
              <a:t>其最高工作温度达到</a:t>
            </a:r>
            <a:r>
              <a:rPr lang="en-US" altLang="zh-CN" sz="1800" dirty="0"/>
              <a:t>650</a:t>
            </a:r>
            <a:r>
              <a:rPr lang="en-US" altLang="zh-CN" sz="1800" baseline="30000" dirty="0"/>
              <a:t>o</a:t>
            </a:r>
            <a:r>
              <a:rPr lang="en-US" altLang="zh-CN" sz="1800" dirty="0"/>
              <a:t>C</a:t>
            </a:r>
            <a:r>
              <a:rPr lang="en-US" altLang="zh-CN" sz="1800" dirty="0" smtClean="0"/>
              <a:t>.</a:t>
            </a:r>
            <a:r>
              <a:rPr lang="zh-CN" altLang="en-US" sz="1800" dirty="0" smtClean="0"/>
              <a:t> </a:t>
            </a:r>
            <a:r>
              <a:rPr lang="en-US" altLang="zh-CN" sz="1800" dirty="0" smtClean="0"/>
              <a:t>2002</a:t>
            </a:r>
            <a:r>
              <a:rPr lang="zh-CN" altLang="en-US" sz="1800" dirty="0" smtClean="0"/>
              <a:t>年，美国普渡大学</a:t>
            </a:r>
            <a:r>
              <a:rPr lang="en-US" altLang="zh-CN" sz="1800" dirty="0" smtClean="0"/>
              <a:t>Cooper</a:t>
            </a:r>
            <a:r>
              <a:rPr lang="zh-CN" altLang="en-US" sz="1800" dirty="0" smtClean="0"/>
              <a:t>等人制备了</a:t>
            </a:r>
            <a:r>
              <a:rPr lang="en-US" altLang="zh-CN" sz="1800" dirty="0" smtClean="0"/>
              <a:t>3000V</a:t>
            </a:r>
            <a:r>
              <a:rPr lang="zh-CN" altLang="en-US" sz="1800" dirty="0" smtClean="0"/>
              <a:t>的</a:t>
            </a:r>
            <a:r>
              <a:rPr lang="en-US" altLang="zh-CN" sz="1800" dirty="0" err="1" smtClean="0"/>
              <a:t>SiC</a:t>
            </a:r>
            <a:r>
              <a:rPr lang="zh-CN" altLang="en-US" sz="1800" dirty="0" smtClean="0"/>
              <a:t>基</a:t>
            </a:r>
            <a:r>
              <a:rPr lang="en-US" altLang="zh-CN" sz="1800" dirty="0" smtClean="0"/>
              <a:t>MOSFET,</a:t>
            </a:r>
            <a:r>
              <a:rPr lang="zh-CN" altLang="en-US" sz="1800" dirty="0" smtClean="0"/>
              <a:t>但是导通电阻在</a:t>
            </a:r>
            <a:r>
              <a:rPr lang="en-US" altLang="zh-CN" sz="1800" dirty="0" smtClean="0"/>
              <a:t>199</a:t>
            </a:r>
            <a:r>
              <a:rPr lang="en-US" altLang="zh-CN" sz="1800" dirty="0" smtClean="0">
                <a:sym typeface="+mn-ea"/>
              </a:rPr>
              <a:t>m</a:t>
            </a:r>
            <a:r>
              <a:rPr lang="en-US" altLang="zh-CN" sz="1800" dirty="0" smtClean="0">
                <a:latin typeface="Symbol" panose="05050102010706020507" pitchFamily="18" charset="2"/>
                <a:sym typeface="+mn-ea"/>
              </a:rPr>
              <a:t>W</a:t>
            </a:r>
            <a:r>
              <a:rPr lang="en-US" altLang="zh-CN" sz="1800" dirty="0" smtClean="0">
                <a:sym typeface="+mn-ea"/>
              </a:rPr>
              <a:t>.cm</a:t>
            </a:r>
            <a:r>
              <a:rPr lang="en-US" altLang="zh-CN" sz="1800" baseline="30000" dirty="0" smtClean="0">
                <a:sym typeface="+mn-ea"/>
              </a:rPr>
              <a:t>2</a:t>
            </a:r>
            <a:r>
              <a:rPr lang="zh-CN" altLang="en-US" sz="1800" dirty="0" smtClean="0"/>
              <a:t>，</a:t>
            </a:r>
            <a:r>
              <a:rPr lang="en-US" altLang="zh-CN" sz="1800" dirty="0" smtClean="0"/>
              <a:t>2004</a:t>
            </a:r>
            <a:r>
              <a:rPr lang="zh-CN" altLang="en-US" sz="1800" dirty="0" smtClean="0"/>
              <a:t>年他们通过自对准注入的方法实现耐压</a:t>
            </a:r>
            <a:r>
              <a:rPr lang="en-US" altLang="zh-CN" sz="1800" dirty="0" smtClean="0"/>
              <a:t>1kV</a:t>
            </a:r>
            <a:r>
              <a:rPr lang="zh-CN" altLang="en-US" sz="1800" dirty="0" smtClean="0"/>
              <a:t>，导通电阻</a:t>
            </a:r>
            <a:r>
              <a:rPr lang="en-US" altLang="zh-CN" sz="1800" dirty="0" smtClean="0"/>
              <a:t>9.9</a:t>
            </a:r>
            <a:r>
              <a:rPr lang="en-US" altLang="zh-CN" sz="1800" dirty="0" smtClean="0">
                <a:sym typeface="+mn-ea"/>
              </a:rPr>
              <a:t>m</a:t>
            </a:r>
            <a:r>
              <a:rPr lang="en-US" altLang="zh-CN" sz="1800" dirty="0" smtClean="0">
                <a:latin typeface="Symbol" panose="05050102010706020507" pitchFamily="18" charset="2"/>
                <a:sym typeface="+mn-ea"/>
              </a:rPr>
              <a:t>W</a:t>
            </a:r>
            <a:r>
              <a:rPr lang="en-US" altLang="zh-CN" sz="1800" dirty="0" smtClean="0">
                <a:sym typeface="+mn-ea"/>
              </a:rPr>
              <a:t>.cm</a:t>
            </a:r>
            <a:r>
              <a:rPr lang="en-US" altLang="zh-CN" sz="1800" baseline="30000" dirty="0" smtClean="0">
                <a:sym typeface="+mn-ea"/>
              </a:rPr>
              <a:t>2</a:t>
            </a:r>
            <a:r>
              <a:rPr lang="zh-CN" altLang="en-US" sz="1800" dirty="0" smtClean="0"/>
              <a:t>。</a:t>
            </a:r>
            <a:r>
              <a:rPr lang="en-US" altLang="zh-CN" sz="1800" dirty="0" smtClean="0"/>
              <a:t>2009</a:t>
            </a:r>
            <a:r>
              <a:rPr lang="zh-CN" altLang="en-US" sz="1800" dirty="0" smtClean="0"/>
              <a:t>年，</a:t>
            </a:r>
            <a:r>
              <a:rPr lang="en-US" altLang="zh-CN" sz="1800" dirty="0" err="1" smtClean="0"/>
              <a:t>S.R.Wang</a:t>
            </a:r>
            <a:r>
              <a:rPr lang="zh-CN" altLang="en-US" sz="1800" dirty="0" smtClean="0"/>
              <a:t>等人分段的基电极，实现了</a:t>
            </a:r>
            <a:r>
              <a:rPr lang="en-US" altLang="zh-CN" sz="1800" dirty="0" smtClean="0"/>
              <a:t>6.7</a:t>
            </a:r>
            <a:r>
              <a:rPr lang="en-US" altLang="zh-CN" sz="1800" dirty="0" smtClean="0">
                <a:sym typeface="+mn-ea"/>
              </a:rPr>
              <a:t>m</a:t>
            </a:r>
            <a:r>
              <a:rPr lang="en-US" altLang="zh-CN" sz="1800" dirty="0" smtClean="0">
                <a:latin typeface="Symbol" panose="05050102010706020507" pitchFamily="18" charset="2"/>
                <a:sym typeface="+mn-ea"/>
              </a:rPr>
              <a:t>W</a:t>
            </a:r>
            <a:r>
              <a:rPr lang="en-US" altLang="zh-CN" sz="1800" dirty="0" smtClean="0">
                <a:sym typeface="+mn-ea"/>
              </a:rPr>
              <a:t>.cm</a:t>
            </a:r>
            <a:r>
              <a:rPr lang="en-US" altLang="zh-CN" sz="1800" baseline="30000" dirty="0" smtClean="0">
                <a:sym typeface="+mn-ea"/>
              </a:rPr>
              <a:t>2</a:t>
            </a:r>
            <a:r>
              <a:rPr lang="zh-CN" altLang="en-US" sz="1800" dirty="0" smtClean="0"/>
              <a:t>的导通电阻。</a:t>
            </a:r>
            <a:r>
              <a:rPr lang="en-US" altLang="zh-CN" sz="1800" dirty="0" smtClean="0"/>
              <a:t>2011</a:t>
            </a:r>
            <a:r>
              <a:rPr lang="zh-CN" altLang="en-US" sz="1800" dirty="0" smtClean="0"/>
              <a:t>年，日本罗姆公司和美国</a:t>
            </a:r>
            <a:r>
              <a:rPr lang="en-US" altLang="zh-CN" sz="1800" dirty="0" smtClean="0"/>
              <a:t>Cree</a:t>
            </a:r>
            <a:r>
              <a:rPr lang="zh-CN" altLang="en-US" sz="1800" dirty="0" smtClean="0"/>
              <a:t>公司分别实现了</a:t>
            </a:r>
            <a:r>
              <a:rPr lang="en-US" altLang="zh-CN" sz="1800" dirty="0" err="1" smtClean="0"/>
              <a:t>SiC</a:t>
            </a:r>
            <a:r>
              <a:rPr lang="zh-CN" altLang="en-US" sz="1800" dirty="0" smtClean="0"/>
              <a:t>的</a:t>
            </a:r>
            <a:r>
              <a:rPr lang="en-US" altLang="zh-CN" sz="1800" dirty="0" smtClean="0"/>
              <a:t>MOSFET</a:t>
            </a:r>
            <a:r>
              <a:rPr lang="zh-CN" altLang="en-US" sz="1800" dirty="0" smtClean="0"/>
              <a:t>器件的商业化，罗姆公司的</a:t>
            </a:r>
            <a:r>
              <a:rPr lang="en-US" altLang="zh-CN" sz="1800" dirty="0" smtClean="0"/>
              <a:t>1kV</a:t>
            </a:r>
            <a:r>
              <a:rPr lang="zh-CN" altLang="en-US" sz="1800" dirty="0" smtClean="0"/>
              <a:t>下的导通电阻降至</a:t>
            </a:r>
            <a:r>
              <a:rPr lang="en-US" altLang="zh-CN" sz="1800" dirty="0" smtClean="0"/>
              <a:t>1m</a:t>
            </a:r>
            <a:r>
              <a:rPr lang="en-US" altLang="zh-CN" sz="1800" dirty="0" smtClean="0">
                <a:latin typeface="Symbol" panose="05050102010706020507" pitchFamily="18" charset="2"/>
              </a:rPr>
              <a:t>W</a:t>
            </a:r>
            <a:r>
              <a:rPr lang="en-US" altLang="zh-CN" sz="1800" dirty="0" smtClean="0"/>
              <a:t>.cm</a:t>
            </a:r>
            <a:r>
              <a:rPr lang="en-US" altLang="zh-CN" sz="1800" baseline="30000" dirty="0" smtClean="0"/>
              <a:t>2</a:t>
            </a:r>
            <a:r>
              <a:rPr lang="zh-CN" altLang="en-US" sz="1800" dirty="0" smtClean="0"/>
              <a:t>左右。</a:t>
            </a:r>
            <a:endParaRPr lang="en-US" altLang="zh-CN" sz="1800" dirty="0" smtClean="0"/>
          </a:p>
          <a:p>
            <a:pPr>
              <a:lnSpc>
                <a:spcPct val="130000"/>
              </a:lnSpc>
            </a:pPr>
            <a:r>
              <a:rPr lang="en-US" altLang="zh-CN" sz="1800" dirty="0" smtClean="0"/>
              <a:t>1999</a:t>
            </a:r>
            <a:r>
              <a:rPr lang="zh-CN" altLang="en-US" sz="1800" dirty="0" smtClean="0"/>
              <a:t>年，</a:t>
            </a:r>
            <a:r>
              <a:rPr lang="en-US" altLang="zh-CN" sz="1800" dirty="0" smtClean="0"/>
              <a:t>Cree</a:t>
            </a:r>
            <a:r>
              <a:rPr lang="zh-CN" altLang="en-US" sz="1800" dirty="0" smtClean="0"/>
              <a:t>公司</a:t>
            </a:r>
            <a:r>
              <a:rPr lang="en-US" altLang="zh-CN" sz="1800" dirty="0" err="1" smtClean="0"/>
              <a:t>Ryu</a:t>
            </a:r>
            <a:r>
              <a:rPr lang="zh-CN" altLang="en-US" sz="1800" dirty="0" smtClean="0"/>
              <a:t>等人发明了第一只</a:t>
            </a:r>
            <a:r>
              <a:rPr lang="en-US" altLang="zh-CN" sz="1800" dirty="0" smtClean="0"/>
              <a:t>IGBT</a:t>
            </a:r>
            <a:r>
              <a:rPr lang="zh-CN" altLang="en-US" sz="1800" dirty="0" smtClean="0"/>
              <a:t>（衬底外延层间同质异型），反向耐压</a:t>
            </a:r>
            <a:r>
              <a:rPr lang="en-US" altLang="zh-CN" sz="1800" dirty="0" smtClean="0"/>
              <a:t>400V</a:t>
            </a:r>
            <a:r>
              <a:rPr lang="zh-CN" altLang="en-US" sz="1800" dirty="0" smtClean="0"/>
              <a:t>，导通电阻高</a:t>
            </a:r>
            <a:r>
              <a:rPr lang="zh-CN" altLang="en-US" sz="1800" dirty="0" smtClean="0"/>
              <a:t>达几百</a:t>
            </a:r>
            <a:r>
              <a:rPr lang="en-US" altLang="zh-CN" sz="1800" dirty="0" smtClean="0">
                <a:sym typeface="+mn-ea"/>
              </a:rPr>
              <a:t>m</a:t>
            </a:r>
            <a:r>
              <a:rPr lang="en-US" altLang="zh-CN" sz="1800" dirty="0" smtClean="0">
                <a:latin typeface="Symbol" panose="05050102010706020507" pitchFamily="18" charset="2"/>
                <a:sym typeface="+mn-ea"/>
              </a:rPr>
              <a:t>W</a:t>
            </a:r>
            <a:r>
              <a:rPr lang="en-US" altLang="zh-CN" sz="1800" dirty="0" smtClean="0">
                <a:sym typeface="+mn-ea"/>
              </a:rPr>
              <a:t>.cm</a:t>
            </a:r>
            <a:r>
              <a:rPr lang="en-US" altLang="zh-CN" sz="1800" baseline="30000" dirty="0" smtClean="0">
                <a:sym typeface="+mn-ea"/>
              </a:rPr>
              <a:t>2</a:t>
            </a:r>
            <a:r>
              <a:rPr lang="zh-CN" altLang="en-US" sz="1800" dirty="0" smtClean="0"/>
              <a:t>，</a:t>
            </a:r>
            <a:r>
              <a:rPr lang="en-US" altLang="zh-CN" sz="1800" dirty="0" smtClean="0"/>
              <a:t>2005</a:t>
            </a:r>
            <a:r>
              <a:rPr lang="zh-CN" altLang="en-US" sz="1800" dirty="0" smtClean="0"/>
              <a:t>年，</a:t>
            </a:r>
            <a:r>
              <a:rPr lang="en-US" altLang="zh-CN" sz="1800" dirty="0" smtClean="0"/>
              <a:t>Cree</a:t>
            </a:r>
            <a:r>
              <a:rPr lang="zh-CN" altLang="en-US" sz="1800" dirty="0" smtClean="0"/>
              <a:t>公司张等人实现</a:t>
            </a:r>
            <a:r>
              <a:rPr lang="en-US" altLang="zh-CN" sz="1800" dirty="0" smtClean="0"/>
              <a:t>10kV</a:t>
            </a:r>
            <a:r>
              <a:rPr lang="zh-CN" altLang="en-US" sz="1800" dirty="0" smtClean="0"/>
              <a:t> 的</a:t>
            </a:r>
            <a:r>
              <a:rPr lang="en-US" altLang="zh-CN" sz="1800" dirty="0" smtClean="0"/>
              <a:t>IGBT</a:t>
            </a:r>
            <a:r>
              <a:rPr lang="zh-CN" altLang="en-US" sz="1800" dirty="0" smtClean="0"/>
              <a:t>，电阻 降至</a:t>
            </a:r>
            <a:r>
              <a:rPr lang="en-US" altLang="zh-CN" sz="1800" dirty="0" smtClean="0"/>
              <a:t>175</a:t>
            </a:r>
            <a:r>
              <a:rPr lang="en-US" altLang="zh-CN" sz="1800" dirty="0" smtClean="0">
                <a:sym typeface="+mn-ea"/>
              </a:rPr>
              <a:t>m</a:t>
            </a:r>
            <a:r>
              <a:rPr lang="en-US" altLang="zh-CN" sz="1800" dirty="0" smtClean="0">
                <a:latin typeface="Symbol" panose="05050102010706020507" pitchFamily="18" charset="2"/>
                <a:sym typeface="+mn-ea"/>
              </a:rPr>
              <a:t>W</a:t>
            </a:r>
            <a:r>
              <a:rPr lang="en-US" altLang="zh-CN" sz="1800" dirty="0" smtClean="0">
                <a:sym typeface="+mn-ea"/>
              </a:rPr>
              <a:t>.cm</a:t>
            </a:r>
            <a:r>
              <a:rPr lang="en-US" altLang="zh-CN" sz="1800" baseline="30000" dirty="0" smtClean="0">
                <a:sym typeface="+mn-ea"/>
              </a:rPr>
              <a:t>2</a:t>
            </a:r>
            <a:r>
              <a:rPr lang="zh-CN" altLang="en-US" sz="1800" dirty="0" smtClean="0"/>
              <a:t>，</a:t>
            </a:r>
            <a:r>
              <a:rPr lang="en-US" altLang="zh-CN" sz="1800" dirty="0" smtClean="0"/>
              <a:t>2007</a:t>
            </a:r>
            <a:r>
              <a:rPr lang="zh-CN" altLang="en-US" sz="1800" dirty="0" smtClean="0"/>
              <a:t>年，该团队</a:t>
            </a:r>
            <a:r>
              <a:rPr lang="zh-CN" altLang="en-US" sz="1800" dirty="0" smtClean="0"/>
              <a:t>将导通电阻</a:t>
            </a:r>
            <a:r>
              <a:rPr lang="zh-CN" altLang="en-US" sz="1800" dirty="0" smtClean="0"/>
              <a:t>降至</a:t>
            </a:r>
            <a:r>
              <a:rPr lang="en-US" altLang="zh-CN" sz="1800" dirty="0" smtClean="0"/>
              <a:t>72</a:t>
            </a:r>
            <a:r>
              <a:rPr lang="en-US" altLang="zh-CN" sz="1800" dirty="0" smtClean="0">
                <a:sym typeface="+mn-ea"/>
              </a:rPr>
              <a:t>m</a:t>
            </a:r>
            <a:r>
              <a:rPr lang="en-US" altLang="zh-CN" sz="1800" dirty="0" smtClean="0">
                <a:latin typeface="Symbol" panose="05050102010706020507" pitchFamily="18" charset="2"/>
                <a:sym typeface="+mn-ea"/>
              </a:rPr>
              <a:t>W</a:t>
            </a:r>
            <a:r>
              <a:rPr lang="en-US" altLang="zh-CN" sz="1800" dirty="0" smtClean="0">
                <a:sym typeface="+mn-ea"/>
              </a:rPr>
              <a:t>.cm</a:t>
            </a:r>
            <a:r>
              <a:rPr lang="en-US" altLang="zh-CN" sz="1800" baseline="30000" dirty="0" smtClean="0">
                <a:sym typeface="+mn-ea"/>
              </a:rPr>
              <a:t>2</a:t>
            </a:r>
            <a:r>
              <a:rPr lang="zh-CN" altLang="en-US" sz="1800" dirty="0" smtClean="0"/>
              <a:t>，</a:t>
            </a:r>
            <a:r>
              <a:rPr lang="en-US" altLang="zh-CN" sz="1800" dirty="0" smtClean="0"/>
              <a:t>2013</a:t>
            </a:r>
            <a:r>
              <a:rPr lang="zh-CN" altLang="en-US" sz="1800" dirty="0" smtClean="0"/>
              <a:t>年，在反向耐压达到</a:t>
            </a:r>
            <a:r>
              <a:rPr lang="en-US" altLang="zh-CN" sz="1800" dirty="0" smtClean="0"/>
              <a:t>15kV</a:t>
            </a:r>
            <a:r>
              <a:rPr lang="zh-CN" altLang="en-US" sz="1800" dirty="0" smtClean="0"/>
              <a:t>下，导通电阻降至</a:t>
            </a:r>
            <a:r>
              <a:rPr lang="en-US" altLang="zh-CN" sz="1800" dirty="0" smtClean="0"/>
              <a:t>24</a:t>
            </a:r>
            <a:r>
              <a:rPr lang="en-US" altLang="zh-CN" sz="1800" dirty="0" smtClean="0">
                <a:sym typeface="+mn-ea"/>
              </a:rPr>
              <a:t>m</a:t>
            </a:r>
            <a:r>
              <a:rPr lang="en-US" altLang="zh-CN" sz="1800" dirty="0" smtClean="0">
                <a:latin typeface="Symbol" panose="05050102010706020507" pitchFamily="18" charset="2"/>
                <a:sym typeface="+mn-ea"/>
              </a:rPr>
              <a:t>W</a:t>
            </a:r>
            <a:r>
              <a:rPr lang="en-US" altLang="zh-CN" sz="1800" dirty="0" smtClean="0">
                <a:sym typeface="+mn-ea"/>
              </a:rPr>
              <a:t>.cm</a:t>
            </a:r>
            <a:r>
              <a:rPr lang="en-US" altLang="zh-CN" sz="1800" baseline="30000" dirty="0" smtClean="0">
                <a:sym typeface="+mn-ea"/>
              </a:rPr>
              <a:t>2</a:t>
            </a:r>
            <a:r>
              <a:rPr lang="zh-CN" altLang="en-US" sz="1800" dirty="0" smtClean="0"/>
              <a:t>。但是到目前为止，低迁移率（</a:t>
            </a:r>
            <a:r>
              <a:rPr lang="en-US" altLang="zh-CN" sz="1800" dirty="0" smtClean="0"/>
              <a:t>2</a:t>
            </a:r>
            <a:r>
              <a:rPr lang="zh-CN" altLang="en-US" sz="1800" dirty="0" smtClean="0"/>
              <a:t>个量级）是</a:t>
            </a:r>
            <a:r>
              <a:rPr lang="en-US" altLang="zh-CN" sz="1800" dirty="0" smtClean="0"/>
              <a:t>IGBT</a:t>
            </a:r>
            <a:r>
              <a:rPr lang="zh-CN" altLang="en-US" sz="1800" dirty="0" smtClean="0"/>
              <a:t>产业化的最大障碍。</a:t>
            </a:r>
            <a:endParaRPr lang="en-US" altLang="zh-CN" sz="1800" dirty="0"/>
          </a:p>
          <a:p>
            <a:pPr>
              <a:lnSpc>
                <a:spcPct val="130000"/>
              </a:lnSpc>
            </a:pPr>
            <a:r>
              <a:rPr lang="en-US" altLang="zh-CN" sz="1800" dirty="0" err="1" smtClean="0"/>
              <a:t>SiC</a:t>
            </a:r>
            <a:r>
              <a:rPr lang="zh-CN" altLang="en-US" sz="1800" dirty="0"/>
              <a:t>电力电子器件是发展最快的半导体器件之一，包括肖特基，</a:t>
            </a:r>
            <a:r>
              <a:rPr lang="en-US" altLang="zh-CN" sz="1800" dirty="0"/>
              <a:t>MOS</a:t>
            </a:r>
            <a:r>
              <a:rPr lang="zh-CN" altLang="en-US" sz="1800" dirty="0"/>
              <a:t>器件，以及</a:t>
            </a:r>
            <a:r>
              <a:rPr lang="en-US" altLang="zh-CN" sz="1800" dirty="0"/>
              <a:t>IGBT</a:t>
            </a:r>
            <a:r>
              <a:rPr lang="zh-CN" altLang="en-US" sz="1800" dirty="0"/>
              <a:t>器件等。</a:t>
            </a:r>
            <a:endParaRPr lang="en-US" altLang="zh-CN" sz="1800" dirty="0"/>
          </a:p>
        </p:txBody>
      </p:sp>
      <p:sp>
        <p:nvSpPr>
          <p:cNvPr id="28676" name="灯片编号占位符 3"/>
          <p:cNvSpPr txBox="1">
            <a:spLocks noGrp="1" noChangeArrowheads="1"/>
          </p:cNvSpPr>
          <p:nvPr>
            <p:ph type="sldNum" sz="quarter" idx="12"/>
          </p:nvPr>
        </p:nvSpPr>
        <p:spPr bwMode="auto">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100" i="0" dirty="0">
                <a:solidFill>
                  <a:srgbClr val="636363"/>
                </a:solidFill>
              </a:rPr>
            </a:fld>
            <a:endParaRPr lang="en-US" altLang="zh-CN" sz="1100" i="0" dirty="0">
              <a:solidFill>
                <a:srgbClr val="636363"/>
              </a:solidFill>
            </a:endParaRPr>
          </a:p>
        </p:txBody>
      </p:sp>
      <p:sp>
        <p:nvSpPr>
          <p:cNvPr id="5" name="Rectangle 2"/>
          <p:cNvSpPr txBox="1"/>
          <p:nvPr/>
        </p:nvSpPr>
        <p:spPr>
          <a:xfrm>
            <a:off x="468312" y="-171450"/>
            <a:ext cx="8389967" cy="1143000"/>
          </a:xfrm>
          <a:prstGeom prst="rect">
            <a:avLst/>
          </a:prstGeom>
        </p:spPr>
        <p:txBody>
          <a:bodyPr vert="horz" wrap="square"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smtClean="0">
                <a:ln>
                  <a:noFill/>
                </a:ln>
                <a:solidFill>
                  <a:schemeClr val="tx1"/>
                </a:solidFill>
                <a:effectLst/>
                <a:uLnTx/>
                <a:uFillTx/>
                <a:latin typeface="+mj-lt"/>
                <a:ea typeface="+mj-ea"/>
                <a:cs typeface="+mj-cs"/>
              </a:rPr>
              <a:t>1.1.3 </a:t>
            </a:r>
            <a:r>
              <a:rPr kumimoji="0" lang="zh-CN" altLang="en-US" sz="3200" b="1" i="0" u="none" strike="noStrike" kern="1200" cap="none" spc="0" normalizeH="0" baseline="0" noProof="0" dirty="0" smtClean="0">
                <a:ln>
                  <a:noFill/>
                </a:ln>
                <a:solidFill>
                  <a:schemeClr val="tx1"/>
                </a:solidFill>
                <a:effectLst/>
                <a:uLnTx/>
                <a:uFillTx/>
                <a:latin typeface="+mj-lt"/>
                <a:ea typeface="+mj-ea"/>
                <a:cs typeface="+mj-cs"/>
              </a:rPr>
              <a:t>宽禁带半导体的历史：</a:t>
            </a:r>
            <a:r>
              <a:rPr kumimoji="0" lang="en-US" altLang="zh-CN" sz="3200" b="1" i="0" u="none" strike="noStrike" kern="1200" cap="none" spc="0" normalizeH="0" baseline="0" noProof="0" dirty="0" err="1" smtClean="0">
                <a:ln>
                  <a:noFill/>
                </a:ln>
                <a:solidFill>
                  <a:schemeClr val="tx1"/>
                </a:solidFill>
                <a:effectLst/>
                <a:uLnTx/>
                <a:uFillTx/>
                <a:latin typeface="+mj-lt"/>
                <a:ea typeface="+mj-ea"/>
                <a:cs typeface="+mj-cs"/>
              </a:rPr>
              <a:t>SiC</a:t>
            </a:r>
            <a:r>
              <a:rPr kumimoji="0" lang="zh-CN" altLang="en-US" sz="3200" b="1" i="0" u="none" strike="noStrike" kern="1200" cap="none" spc="0" normalizeH="0" baseline="0" noProof="0" dirty="0" smtClean="0">
                <a:ln>
                  <a:noFill/>
                </a:ln>
                <a:solidFill>
                  <a:schemeClr val="tx1"/>
                </a:solidFill>
                <a:effectLst/>
                <a:uLnTx/>
                <a:uFillTx/>
                <a:latin typeface="+mj-lt"/>
                <a:ea typeface="+mj-ea"/>
                <a:cs typeface="+mj-cs"/>
              </a:rPr>
              <a:t>器件</a:t>
            </a:r>
            <a:endParaRPr kumimoji="0" lang="zh-CN" altLang="en-US" sz="32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p:pull dir="l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p:cNvSpPr>
          <p:nvPr>
            <p:ph idx="1"/>
          </p:nvPr>
        </p:nvSpPr>
        <p:spPr>
          <a:xfrm>
            <a:off x="142875" y="571500"/>
            <a:ext cx="9001125" cy="6149975"/>
          </a:xfrm>
        </p:spPr>
        <p:txBody>
          <a:bodyPr vert="horz" wrap="square" anchor="t">
            <a:normAutofit fontScale="97500" lnSpcReduction="10000"/>
          </a:bodyPr>
          <a:lstStyle/>
          <a:p>
            <a:pPr>
              <a:buNone/>
            </a:pPr>
            <a:r>
              <a:rPr lang="en-US" altLang="zh-CN" sz="3200" b="1" dirty="0" smtClean="0"/>
              <a:t>1.1.3 </a:t>
            </a:r>
            <a:r>
              <a:rPr lang="zh-CN" altLang="en-US" sz="3200" b="1" dirty="0" smtClean="0"/>
              <a:t>宽禁带半导体的历史：氮化镓（ </a:t>
            </a:r>
            <a:r>
              <a:rPr lang="en-US" altLang="zh-CN" sz="3200" dirty="0" err="1" smtClean="0"/>
              <a:t>GaN</a:t>
            </a:r>
            <a:r>
              <a:rPr lang="zh-CN" altLang="en-US" sz="3200" dirty="0" smtClean="0"/>
              <a:t>）</a:t>
            </a:r>
            <a:endParaRPr lang="en-US" altLang="zh-CN" sz="3200" dirty="0"/>
          </a:p>
          <a:p>
            <a:endParaRPr lang="en-US" altLang="zh-CN" sz="2400" dirty="0"/>
          </a:p>
          <a:p>
            <a:pPr lvl="1">
              <a:lnSpc>
                <a:spcPct val="150000"/>
              </a:lnSpc>
              <a:buFont typeface="Wingdings" panose="05000000000000000000" charset="0"/>
              <a:buChar char="Ø"/>
            </a:pPr>
            <a:r>
              <a:rPr lang="en-US" altLang="zh-CN" sz="2400" dirty="0"/>
              <a:t>1930</a:t>
            </a:r>
            <a:r>
              <a:rPr lang="zh-CN" altLang="en-US" sz="2400" dirty="0"/>
              <a:t>年</a:t>
            </a:r>
            <a:r>
              <a:rPr lang="en-US" altLang="zh-CN" sz="2400" dirty="0"/>
              <a:t>Johnson</a:t>
            </a:r>
            <a:r>
              <a:rPr lang="zh-CN" altLang="en-US" sz="2400" dirty="0"/>
              <a:t>等人让</a:t>
            </a:r>
            <a:r>
              <a:rPr lang="en-US" altLang="zh-CN" sz="2400" dirty="0"/>
              <a:t>NH3</a:t>
            </a:r>
            <a:r>
              <a:rPr lang="zh-CN" altLang="en-US" sz="2400" dirty="0"/>
              <a:t>通过热的</a:t>
            </a:r>
            <a:r>
              <a:rPr lang="en-US" altLang="zh-CN" sz="2400" dirty="0"/>
              <a:t>Ga</a:t>
            </a:r>
            <a:r>
              <a:rPr lang="zh-CN" altLang="en-US" sz="2400" dirty="0"/>
              <a:t>金属</a:t>
            </a:r>
            <a:r>
              <a:rPr lang="en-US" altLang="zh-CN" sz="2400" dirty="0"/>
              <a:t>,</a:t>
            </a:r>
            <a:r>
              <a:rPr lang="zh-CN" altLang="en-US" sz="2400" dirty="0"/>
              <a:t>得到针状或小片状的</a:t>
            </a:r>
            <a:r>
              <a:rPr lang="en-US" altLang="zh-CN" sz="2400" dirty="0"/>
              <a:t>GaN</a:t>
            </a:r>
            <a:r>
              <a:rPr lang="zh-CN" altLang="en-US" sz="2400" dirty="0"/>
              <a:t>。（研究</a:t>
            </a:r>
            <a:r>
              <a:rPr lang="en-US" altLang="zh-CN" sz="2400" dirty="0"/>
              <a:t>GaN</a:t>
            </a:r>
            <a:r>
              <a:rPr lang="zh-CN" altLang="en-US" sz="2400" dirty="0"/>
              <a:t>的晶体结构）</a:t>
            </a:r>
            <a:endParaRPr lang="zh-CN" altLang="en-US" sz="2400" dirty="0"/>
          </a:p>
          <a:p>
            <a:pPr lvl="1">
              <a:lnSpc>
                <a:spcPct val="150000"/>
              </a:lnSpc>
              <a:buFont typeface="Wingdings" panose="05000000000000000000" charset="0"/>
              <a:buChar char="Ø"/>
            </a:pPr>
            <a:r>
              <a:rPr lang="zh-CN" altLang="en-US" sz="2400" dirty="0"/>
              <a:t>接下来</a:t>
            </a:r>
            <a:r>
              <a:rPr lang="en-US" altLang="zh-CN" sz="2400" dirty="0"/>
              <a:t>30</a:t>
            </a:r>
            <a:r>
              <a:rPr lang="zh-CN" altLang="en-US" sz="2400" dirty="0"/>
              <a:t>年间，只有零星的研究，如测量这些小颗粒的光学性质等。</a:t>
            </a:r>
            <a:endParaRPr lang="zh-CN" altLang="en-US" sz="2400" dirty="0"/>
          </a:p>
          <a:p>
            <a:pPr lvl="1">
              <a:lnSpc>
                <a:spcPct val="150000"/>
              </a:lnSpc>
              <a:buFont typeface="Wingdings" panose="05000000000000000000" charset="0"/>
              <a:buChar char="Ø"/>
            </a:pPr>
            <a:r>
              <a:rPr lang="en-US" altLang="zh-CN" sz="2400" dirty="0"/>
              <a:t>1969</a:t>
            </a:r>
            <a:r>
              <a:rPr lang="zh-CN" altLang="en-US" sz="2400" dirty="0"/>
              <a:t>年，</a:t>
            </a:r>
            <a:r>
              <a:rPr lang="en-US" altLang="zh-CN" sz="2400" dirty="0"/>
              <a:t>Maruska</a:t>
            </a:r>
            <a:r>
              <a:rPr lang="zh-CN" altLang="en-US" sz="2400" dirty="0"/>
              <a:t>和</a:t>
            </a:r>
            <a:r>
              <a:rPr lang="en-US" altLang="zh-CN" sz="2400" dirty="0"/>
              <a:t>Tietjen</a:t>
            </a:r>
            <a:r>
              <a:rPr lang="zh-CN" altLang="en-US" sz="2400" dirty="0"/>
              <a:t>利用了氯化物气体疏运技术在蓝宝石上实现了</a:t>
            </a:r>
            <a:r>
              <a:rPr lang="en-US" altLang="zh-CN" sz="2400" dirty="0"/>
              <a:t>GaN</a:t>
            </a:r>
            <a:r>
              <a:rPr lang="zh-CN" altLang="en-US" sz="2400" dirty="0"/>
              <a:t>的大面积的生长。但是材料为非故意掺杂</a:t>
            </a:r>
            <a:r>
              <a:rPr lang="en-US" altLang="zh-CN" sz="2400" dirty="0"/>
              <a:t>N</a:t>
            </a:r>
            <a:r>
              <a:rPr lang="zh-CN" altLang="en-US" sz="2400" dirty="0"/>
              <a:t>型。</a:t>
            </a:r>
            <a:endParaRPr lang="zh-CN" altLang="en-US" sz="2400" dirty="0"/>
          </a:p>
          <a:p>
            <a:pPr lvl="1">
              <a:lnSpc>
                <a:spcPct val="150000"/>
              </a:lnSpc>
              <a:buFont typeface="Wingdings" panose="05000000000000000000" charset="0"/>
              <a:buChar char="Ø"/>
            </a:pPr>
            <a:r>
              <a:rPr lang="en-US" altLang="zh-CN" sz="2400" dirty="0"/>
              <a:t>1972</a:t>
            </a:r>
            <a:r>
              <a:rPr lang="zh-CN" altLang="en-US" sz="2400" dirty="0"/>
              <a:t>年，</a:t>
            </a:r>
            <a:r>
              <a:rPr lang="en-US" altLang="zh-CN" sz="2400" dirty="0"/>
              <a:t>Pankove</a:t>
            </a:r>
            <a:r>
              <a:rPr lang="zh-CN" altLang="en-US" sz="2400" dirty="0"/>
              <a:t>等人实现了第一只</a:t>
            </a:r>
            <a:r>
              <a:rPr lang="en-US" altLang="zh-CN" sz="2400" dirty="0"/>
              <a:t>GaN</a:t>
            </a:r>
            <a:r>
              <a:rPr lang="zh-CN" altLang="en-US" sz="2400" dirty="0"/>
              <a:t>的蓝光</a:t>
            </a:r>
            <a:r>
              <a:rPr lang="en-US" altLang="zh-CN" sz="2400" dirty="0"/>
              <a:t>MIS-LED</a:t>
            </a:r>
            <a:r>
              <a:rPr lang="zh-CN" altLang="en-US" sz="2400" dirty="0"/>
              <a:t>。通过</a:t>
            </a:r>
            <a:r>
              <a:rPr lang="en-US" altLang="zh-CN" sz="2400" dirty="0"/>
              <a:t>i-GaN</a:t>
            </a:r>
            <a:r>
              <a:rPr lang="zh-CN" altLang="en-US" sz="2400" dirty="0"/>
              <a:t>表面反型层实现</a:t>
            </a:r>
            <a:r>
              <a:rPr lang="en-US" altLang="zh-CN" sz="2400" dirty="0"/>
              <a:t>p</a:t>
            </a:r>
            <a:r>
              <a:rPr lang="zh-CN" altLang="en-US" sz="2400" dirty="0"/>
              <a:t>型导电，有源区掺</a:t>
            </a:r>
            <a:r>
              <a:rPr lang="en-US" altLang="zh-CN" sz="2400" dirty="0"/>
              <a:t>Zn</a:t>
            </a:r>
            <a:r>
              <a:rPr lang="zh-CN" altLang="en-US" sz="2400" dirty="0"/>
              <a:t>或</a:t>
            </a:r>
            <a:r>
              <a:rPr lang="en-US" altLang="zh-CN" sz="2400" dirty="0"/>
              <a:t>Mg</a:t>
            </a:r>
            <a:r>
              <a:rPr lang="zh-CN" altLang="en-US" sz="2400" dirty="0"/>
              <a:t>浓度的不同使得发出不同波长的光，从红光到紫外。</a:t>
            </a:r>
            <a:endParaRPr lang="zh-CN" altLang="en-US" sz="2400" dirty="0"/>
          </a:p>
          <a:p>
            <a:pPr lvl="1">
              <a:lnSpc>
                <a:spcPct val="150000"/>
              </a:lnSpc>
              <a:buFont typeface="Wingdings" panose="05000000000000000000" charset="0"/>
              <a:buChar char="Ø"/>
            </a:pPr>
            <a:r>
              <a:rPr lang="zh-CN" altLang="en-US" sz="2400" dirty="0"/>
              <a:t>由于背景载流子浓度很高，</a:t>
            </a:r>
            <a:r>
              <a:rPr lang="en-US" altLang="zh-CN" sz="2400" dirty="0"/>
              <a:t>P</a:t>
            </a:r>
            <a:r>
              <a:rPr lang="zh-CN" altLang="en-US" sz="2400" dirty="0"/>
              <a:t>型掺杂十分困难。</a:t>
            </a:r>
            <a:endParaRPr lang="zh-CN" altLang="en-US" sz="2400" dirty="0"/>
          </a:p>
        </p:txBody>
      </p:sp>
      <p:sp>
        <p:nvSpPr>
          <p:cNvPr id="29699" name="灯片编号占位符 2"/>
          <p:cNvSpPr txBox="1">
            <a:spLocks noGrp="1" noChangeArrowheads="1"/>
          </p:cNvSpPr>
          <p:nvPr>
            <p:ph type="sldNum" sz="quarter" idx="12"/>
          </p:nvPr>
        </p:nvSpPr>
        <p:spPr bwMode="auto">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100" i="0" dirty="0">
                <a:solidFill>
                  <a:srgbClr val="636363"/>
                </a:solidFill>
              </a:rPr>
            </a:fld>
            <a:endParaRPr lang="en-US" altLang="zh-CN" sz="1100" i="0" dirty="0">
              <a:solidFill>
                <a:srgbClr val="636363"/>
              </a:solidFill>
            </a:endParaRPr>
          </a:p>
        </p:txBody>
      </p:sp>
    </p:spTree>
  </p:cSld>
  <p:clrMapOvr>
    <a:masterClrMapping/>
  </p:clrMapOvr>
  <p:transition>
    <p:pull dir="l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2"/>
          <p:cNvSpPr>
            <a:spLocks noGrp="1"/>
          </p:cNvSpPr>
          <p:nvPr>
            <p:ph type="title"/>
          </p:nvPr>
        </p:nvSpPr>
        <p:spPr>
          <a:xfrm>
            <a:off x="468313" y="116632"/>
            <a:ext cx="7886700" cy="1325563"/>
          </a:xfrm>
        </p:spPr>
        <p:txBody>
          <a:bodyPr vert="horz" wrap="square" anchor="ctr"/>
          <a:lstStyle/>
          <a:p>
            <a:r>
              <a:rPr lang="en-US" altLang="zh-CN" sz="2800" b="1" dirty="0"/>
              <a:t>1.1.3 </a:t>
            </a:r>
            <a:r>
              <a:rPr lang="zh-CN" altLang="en-US" sz="2800" b="1" dirty="0"/>
              <a:t>宽禁带半导体的历史：氮化镓（ </a:t>
            </a:r>
            <a:r>
              <a:rPr lang="en-US" altLang="zh-CN" sz="2800" b="1" dirty="0" err="1"/>
              <a:t>GaN</a:t>
            </a:r>
            <a:r>
              <a:rPr lang="zh-CN" altLang="en-US" sz="2800" b="1" dirty="0"/>
              <a:t>）</a:t>
            </a:r>
            <a:endParaRPr lang="en-US" altLang="zh-CN" sz="2800" b="1" dirty="0"/>
          </a:p>
        </p:txBody>
      </p:sp>
      <p:sp>
        <p:nvSpPr>
          <p:cNvPr id="30722" name="内容占位符 1"/>
          <p:cNvSpPr>
            <a:spLocks noGrp="1" noChangeArrowheads="1"/>
          </p:cNvSpPr>
          <p:nvPr>
            <p:ph idx="1"/>
          </p:nvPr>
        </p:nvSpPr>
        <p:spPr>
          <a:xfrm>
            <a:off x="527685" y="1268730"/>
            <a:ext cx="8170545" cy="5531485"/>
          </a:xfrm>
          <a:solidFill>
            <a:schemeClr val="bg1"/>
          </a:solidFill>
        </p:spPr>
        <p:txBody>
          <a:bodyPr vert="horz" rtlCol="0">
            <a:normAutofit fontScale="90000"/>
          </a:bodyPr>
          <a:lstStyle/>
          <a:p>
            <a:pPr marL="742950" marR="0" lvl="1" indent="-285750" algn="l" defTabSz="914400" rtl="0" eaLnBrk="1" fontAlgn="auto" latinLnBrk="0" hangingPunct="1">
              <a:lnSpc>
                <a:spcPct val="150000"/>
              </a:lnSpc>
              <a:spcBef>
                <a:spcPct val="20000"/>
              </a:spcBef>
              <a:spcAft>
                <a:spcPts val="0"/>
              </a:spcAft>
              <a:buClr>
                <a:schemeClr val="tx2"/>
              </a:buClr>
              <a:buSzPct val="50000"/>
              <a:buFont typeface="Wingdings 2" panose="05020102010507070707"/>
              <a:buChar char="Þ"/>
              <a:defRPr/>
            </a:pP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1986</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年，</a:t>
            </a: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Akasaki</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和他的学生</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Amano</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等人发明了</a:t>
            </a: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AlN</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缓冲层技术，大大地改进了</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MOCVD</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生长的</a:t>
            </a: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GaN</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的晶体质量。</a:t>
            </a:r>
            <a:endParaRPr kumimoji="0" lang="zh-CN" altLang="en-US"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50000"/>
              </a:lnSpc>
              <a:spcBef>
                <a:spcPct val="20000"/>
              </a:spcBef>
              <a:spcAft>
                <a:spcPts val="0"/>
              </a:spcAft>
              <a:buClr>
                <a:schemeClr val="tx2"/>
              </a:buClr>
              <a:buSzPct val="50000"/>
              <a:buFont typeface="Wingdings 2" panose="05020102010507070707"/>
              <a:buChar char="Þ"/>
              <a:defRPr/>
            </a:pP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1989</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年，</a:t>
            </a: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Akasaki</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等人发现了低能电子辐照</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Mg</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掺杂</a:t>
            </a: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GaN</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得到了</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P-</a:t>
            </a: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GaN</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a:t>
            </a:r>
            <a:endParaRPr kumimoji="0" lang="zh-CN" altLang="en-US"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50000"/>
              </a:lnSpc>
              <a:spcBef>
                <a:spcPct val="20000"/>
              </a:spcBef>
              <a:spcAft>
                <a:spcPts val="0"/>
              </a:spcAft>
              <a:buClr>
                <a:schemeClr val="tx2"/>
              </a:buClr>
              <a:buSzPct val="50000"/>
              <a:buFont typeface="Wingdings 2" panose="05020102010507070707"/>
              <a:buChar char="Þ"/>
              <a:defRPr/>
            </a:pP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1992</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年，</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Nakamura</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利用氮气氛下热退火的方法，得到实用化的</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P-</a:t>
            </a: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GaN</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a:t>
            </a:r>
            <a:endParaRPr kumimoji="0" lang="zh-CN" altLang="en-US"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50000"/>
              </a:lnSpc>
              <a:spcBef>
                <a:spcPct val="20000"/>
              </a:spcBef>
              <a:spcAft>
                <a:spcPts val="0"/>
              </a:spcAft>
              <a:buClr>
                <a:schemeClr val="tx2"/>
              </a:buClr>
              <a:buSzPct val="50000"/>
              <a:buFont typeface="Wingdings 2" panose="05020102010507070707"/>
              <a:buChar char="Þ"/>
              <a:defRPr/>
            </a:pP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1994</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年日亚公司推出了第一只商用的高亮度</a:t>
            </a: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InGaN</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GaN</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蓝光发光二极管。</a:t>
            </a:r>
            <a:endParaRPr kumimoji="0" lang="zh-CN" altLang="en-US"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50000"/>
              </a:lnSpc>
              <a:spcBef>
                <a:spcPct val="20000"/>
              </a:spcBef>
              <a:spcAft>
                <a:spcPts val="0"/>
              </a:spcAft>
              <a:buClr>
                <a:schemeClr val="tx2"/>
              </a:buClr>
              <a:buSzPct val="50000"/>
              <a:buFont typeface="Wingdings 2" panose="05020102010507070707"/>
              <a:buChar char="Þ"/>
              <a:defRPr/>
            </a:pP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1997</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年，中村修二和美国人修博特先后研制出了</a:t>
            </a: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GaN</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蓝色发光二极管激发黄光荧光粉得到白光</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LED</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，效率不足</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10lm/W</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a:t>
            </a:r>
            <a:endParaRPr kumimoji="0" lang="zh-CN" altLang="en-US"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50000"/>
              </a:lnSpc>
              <a:spcBef>
                <a:spcPct val="20000"/>
              </a:spcBef>
              <a:spcAft>
                <a:spcPts val="0"/>
              </a:spcAft>
              <a:buClr>
                <a:schemeClr val="tx2"/>
              </a:buClr>
              <a:buSzPct val="50000"/>
              <a:buFont typeface="Wingdings 2" panose="05020102010507070707"/>
              <a:buChar char="Þ"/>
              <a:defRPr/>
            </a:pP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2006</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年</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3</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月，日亚公司报道了光效达到</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100lm/W</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的白光</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LED</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。该效率已经超过了绝大多数现有光源的效率。</a:t>
            </a:r>
            <a:endParaRPr kumimoji="0" lang="zh-CN" altLang="en-US"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50000"/>
              </a:lnSpc>
              <a:spcBef>
                <a:spcPct val="20000"/>
              </a:spcBef>
              <a:spcAft>
                <a:spcPts val="0"/>
              </a:spcAft>
              <a:buClr>
                <a:schemeClr val="tx2"/>
              </a:buClr>
              <a:buSzPct val="50000"/>
              <a:buFont typeface="Wingdings 2" panose="05020102010507070707"/>
              <a:buChar char="Þ"/>
              <a:defRPr/>
            </a:pP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2009</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年</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2</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月，日亚公司报道了光效达到</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249lm/W</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的白光</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LED</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50000"/>
              </a:lnSpc>
              <a:spcBef>
                <a:spcPct val="20000"/>
              </a:spcBef>
              <a:spcAft>
                <a:spcPts val="0"/>
              </a:spcAft>
              <a:buClr>
                <a:schemeClr val="tx2"/>
              </a:buClr>
              <a:buSzPct val="50000"/>
              <a:buFont typeface="Wingdings 2" panose="05020102010507070707"/>
              <a:buChar char="Þ"/>
              <a:defRPr/>
            </a:pP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2014</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年</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3</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月，</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Cree</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报道了</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303lm/W</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的白光</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LED.</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其效率基本达到了蓝光</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LED</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激发荧光粉得到白光的极限值。</a:t>
            </a:r>
            <a:endParaRPr kumimoji="0" lang="zh-CN" altLang="en-US"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tx2"/>
              </a:buClr>
              <a:buSzPct val="50000"/>
              <a:buFont typeface="Wingdings 2" panose="05020102010507070707"/>
              <a:buChar char="ß"/>
              <a:defRPr/>
            </a:pPr>
            <a:endParaRPr kumimoji="0" lang="zh-CN" alt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0724" name="灯片编号占位符 3"/>
          <p:cNvSpPr txBox="1">
            <a:spLocks noGrp="1" noChangeArrowheads="1"/>
          </p:cNvSpPr>
          <p:nvPr>
            <p:ph type="sldNum" sz="quarter" idx="12"/>
          </p:nvPr>
        </p:nvSpPr>
        <p:spPr bwMode="auto">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100" i="0" dirty="0">
                <a:solidFill>
                  <a:srgbClr val="636363"/>
                </a:solidFill>
              </a:rPr>
            </a:fld>
            <a:endParaRPr lang="en-US" altLang="zh-CN" sz="1100" i="0" dirty="0">
              <a:solidFill>
                <a:srgbClr val="636363"/>
              </a:solidFill>
            </a:endParaRPr>
          </a:p>
        </p:txBody>
      </p:sp>
    </p:spTree>
  </p:cSld>
  <p:clrMapOvr>
    <a:masterClrMapping/>
  </p:clrMapOvr>
  <p:transition>
    <p:pull dir="l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p:cNvPicPr>
          <p:nvPr/>
        </p:nvPicPr>
        <p:blipFill>
          <a:blip r:embed="rId1"/>
          <a:stretch>
            <a:fillRect/>
          </a:stretch>
        </p:blipFill>
        <p:spPr>
          <a:xfrm>
            <a:off x="214313" y="214313"/>
            <a:ext cx="8786812" cy="6054725"/>
          </a:xfrm>
          <a:prstGeom prst="rect">
            <a:avLst/>
          </a:prstGeom>
          <a:noFill/>
          <a:ln w="9525">
            <a:noFill/>
          </a:ln>
        </p:spPr>
      </p:pic>
      <p:sp>
        <p:nvSpPr>
          <p:cNvPr id="31747" name="灯片编号占位符 2"/>
          <p:cNvSpPr txBox="1">
            <a:spLocks noGrp="1" noChangeArrowheads="1"/>
          </p:cNvSpPr>
          <p:nvPr>
            <p:ph type="sldNum" sz="quarter" idx="12"/>
          </p:nvPr>
        </p:nvSpPr>
        <p:spPr bwMode="auto">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100" i="0" dirty="0">
                <a:solidFill>
                  <a:srgbClr val="636363"/>
                </a:solidFill>
              </a:rPr>
            </a:fld>
            <a:endParaRPr lang="en-US" altLang="zh-CN" sz="1100" i="0" dirty="0">
              <a:solidFill>
                <a:srgbClr val="636363"/>
              </a:solidFill>
            </a:endParaRPr>
          </a:p>
        </p:txBody>
      </p:sp>
    </p:spTree>
  </p:cSld>
  <p:clrMapOvr>
    <a:masterClrMapping/>
  </p:clrMapOvr>
  <p:transition>
    <p:pull dir="l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txBox="1">
            <a:spLocks noGrp="1" noChangeArrowheads="1"/>
          </p:cNvSpPr>
          <p:nvPr>
            <p:ph type="sldNum" sz="quarter" idx="12"/>
          </p:nvPr>
        </p:nvSpPr>
        <p:spPr bwMode="auto">
          <a:xfrm>
            <a:off x="6764338" y="6418263"/>
            <a:ext cx="1905000" cy="457200"/>
          </a:xfrm>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100" i="0" dirty="0">
                <a:solidFill>
                  <a:srgbClr val="636363"/>
                </a:solidFill>
              </a:rPr>
            </a:fld>
            <a:endParaRPr lang="en-US" altLang="zh-CN" sz="1100" i="0" dirty="0">
              <a:solidFill>
                <a:srgbClr val="636363"/>
              </a:solidFill>
            </a:endParaRPr>
          </a:p>
        </p:txBody>
      </p:sp>
      <p:pic>
        <p:nvPicPr>
          <p:cNvPr id="35843" name="Picture 2" descr="blue"/>
          <p:cNvPicPr>
            <a:picLocks noChangeAspect="1"/>
          </p:cNvPicPr>
          <p:nvPr/>
        </p:nvPicPr>
        <p:blipFill>
          <a:blip r:embed="rId1"/>
          <a:stretch>
            <a:fillRect/>
          </a:stretch>
        </p:blipFill>
        <p:spPr>
          <a:xfrm>
            <a:off x="1358900" y="525463"/>
            <a:ext cx="4103688" cy="2809875"/>
          </a:xfrm>
          <a:prstGeom prst="rect">
            <a:avLst/>
          </a:prstGeom>
          <a:noFill/>
          <a:ln w="9525">
            <a:noFill/>
          </a:ln>
        </p:spPr>
      </p:pic>
      <p:sp>
        <p:nvSpPr>
          <p:cNvPr id="35844" name="Rectangle 4"/>
          <p:cNvSpPr txBox="1"/>
          <p:nvPr/>
        </p:nvSpPr>
        <p:spPr>
          <a:xfrm>
            <a:off x="214282" y="4357694"/>
            <a:ext cx="8496300" cy="1800225"/>
          </a:xfrm>
          <a:prstGeom prst="rect">
            <a:avLst/>
          </a:prstGeom>
          <a:noFill/>
          <a:ln w="9525">
            <a:noFill/>
          </a:ln>
        </p:spPr>
        <p:txBody>
          <a:bodyPr/>
          <a:lstStyle/>
          <a:p>
            <a:pPr marL="365125" indent="-255270" algn="just" defTabSz="628650" eaLnBrk="0" hangingPunct="0">
              <a:lnSpc>
                <a:spcPct val="140000"/>
              </a:lnSpc>
              <a:spcBef>
                <a:spcPct val="30000"/>
              </a:spcBef>
              <a:buClr>
                <a:schemeClr val="accent1"/>
              </a:buClr>
              <a:buSzPct val="68000"/>
              <a:buFont typeface="Symbol" panose="05050102010706020507" pitchFamily="18" charset="2"/>
            </a:pPr>
            <a:r>
              <a:rPr lang="en-US" altLang="zh-CN" sz="2000" b="1" i="0" dirty="0">
                <a:solidFill>
                  <a:schemeClr val="bg1"/>
                </a:solidFill>
                <a:latin typeface="Lucida Sans Unicode" panose="020B0602030504020204" pitchFamily="34" charset="0"/>
                <a:ea typeface="楷体_GB2312"/>
                <a:sym typeface="Symbol" panose="05050102010706020507" pitchFamily="18" charset="2"/>
              </a:rPr>
              <a:t>            </a:t>
            </a:r>
            <a:r>
              <a:rPr lang="zh-CN" altLang="en-US" sz="2000" b="1" i="0" dirty="0">
                <a:latin typeface="Lucida Sans Unicode" panose="020B0602030504020204" pitchFamily="34" charset="0"/>
                <a:ea typeface="楷体_GB2312"/>
                <a:sym typeface="Symbol" panose="05050102010706020507" pitchFamily="18" charset="2"/>
              </a:rPr>
              <a:t>成功地研制出世界上第</a:t>
            </a:r>
            <a:r>
              <a:rPr lang="en-US" altLang="zh-CN" sz="2000" b="1" i="0" dirty="0">
                <a:latin typeface="Lucida Sans Unicode" panose="020B0602030504020204" pitchFamily="34" charset="0"/>
                <a:ea typeface="楷体_GB2312"/>
                <a:sym typeface="Symbol" panose="05050102010706020507" pitchFamily="18" charset="2"/>
              </a:rPr>
              <a:t>1</a:t>
            </a:r>
            <a:r>
              <a:rPr lang="zh-CN" altLang="en-US" sz="2000" b="1" i="0" dirty="0">
                <a:latin typeface="Lucida Sans Unicode" panose="020B0602030504020204" pitchFamily="34" charset="0"/>
                <a:ea typeface="楷体_GB2312"/>
                <a:sym typeface="Symbol" panose="05050102010706020507" pitchFamily="18" charset="2"/>
              </a:rPr>
              <a:t>只</a:t>
            </a:r>
            <a:r>
              <a:rPr lang="en-US" altLang="zh-CN" sz="2000" b="1" i="0" dirty="0">
                <a:latin typeface="Lucida Sans Unicode" panose="020B0602030504020204" pitchFamily="34" charset="0"/>
                <a:ea typeface="楷体_GB2312"/>
                <a:sym typeface="Symbol" panose="05050102010706020507" pitchFamily="18" charset="2"/>
              </a:rPr>
              <a:t>GaN</a:t>
            </a:r>
            <a:r>
              <a:rPr lang="zh-CN" altLang="en-US" sz="2000" b="1" i="0" dirty="0">
                <a:latin typeface="Lucida Sans Unicode" panose="020B0602030504020204" pitchFamily="34" charset="0"/>
                <a:ea typeface="楷体_GB2312"/>
                <a:sym typeface="Symbol" panose="05050102010706020507" pitchFamily="18" charset="2"/>
              </a:rPr>
              <a:t>基蓝光</a:t>
            </a:r>
            <a:r>
              <a:rPr lang="en-US" altLang="zh-CN" sz="2000" b="1" i="0" dirty="0">
                <a:latin typeface="Lucida Sans Unicode" panose="020B0602030504020204" pitchFamily="34" charset="0"/>
                <a:ea typeface="楷体_GB2312"/>
                <a:sym typeface="Symbol" panose="05050102010706020507" pitchFamily="18" charset="2"/>
              </a:rPr>
              <a:t>LED, </a:t>
            </a:r>
            <a:r>
              <a:rPr lang="zh-CN" altLang="en-US" sz="2000" b="1" i="0" dirty="0">
                <a:latin typeface="Lucida Sans Unicode" panose="020B0602030504020204" pitchFamily="34" charset="0"/>
                <a:ea typeface="楷体_GB2312"/>
                <a:sym typeface="Symbol" panose="05050102010706020507" pitchFamily="18" charset="2"/>
              </a:rPr>
              <a:t>使人类进入了以蓝光</a:t>
            </a:r>
            <a:r>
              <a:rPr lang="en-US" altLang="zh-CN" sz="2000" b="1" i="0" dirty="0">
                <a:latin typeface="Lucida Sans Unicode" panose="020B0602030504020204" pitchFamily="34" charset="0"/>
                <a:ea typeface="楷体_GB2312"/>
                <a:sym typeface="Symbol" panose="05050102010706020507" pitchFamily="18" charset="2"/>
              </a:rPr>
              <a:t>LED</a:t>
            </a:r>
            <a:r>
              <a:rPr lang="zh-CN" altLang="en-US" sz="2000" b="1" i="0" dirty="0">
                <a:latin typeface="Lucida Sans Unicode" panose="020B0602030504020204" pitchFamily="34" charset="0"/>
                <a:ea typeface="楷体_GB2312"/>
                <a:sym typeface="Symbol" panose="05050102010706020507" pitchFamily="18" charset="2"/>
              </a:rPr>
              <a:t>为标志的第三代半导体的时代。</a:t>
            </a:r>
            <a:r>
              <a:rPr lang="en-US" altLang="zh-CN" sz="2000" b="1" i="0" dirty="0">
                <a:latin typeface="Lucida Sans Unicode" panose="020B0602030504020204" pitchFamily="34" charset="0"/>
                <a:ea typeface="楷体_GB2312"/>
                <a:sym typeface="Symbol" panose="05050102010706020507" pitchFamily="18" charset="2"/>
              </a:rPr>
              <a:t>1997</a:t>
            </a:r>
            <a:r>
              <a:rPr lang="zh-CN" altLang="en-US" sz="2000" b="1" i="0" dirty="0">
                <a:latin typeface="Lucida Sans Unicode" panose="020B0602030504020204" pitchFamily="34" charset="0"/>
                <a:ea typeface="楷体_GB2312"/>
                <a:sym typeface="Symbol" panose="05050102010706020507" pitchFamily="18" charset="2"/>
              </a:rPr>
              <a:t>年</a:t>
            </a:r>
            <a:r>
              <a:rPr lang="en-US" altLang="zh-CN" sz="2000" b="1" i="0" dirty="0">
                <a:latin typeface="Lucida Sans Unicode" panose="020B0602030504020204" pitchFamily="34" charset="0"/>
                <a:ea typeface="楷体_GB2312"/>
                <a:sym typeface="Symbol" panose="05050102010706020507" pitchFamily="18" charset="2"/>
              </a:rPr>
              <a:t>,</a:t>
            </a:r>
            <a:r>
              <a:rPr lang="zh-CN" altLang="en-US" sz="2000" b="1" i="0" dirty="0">
                <a:latin typeface="Lucida Sans Unicode" panose="020B0602030504020204" pitchFamily="34" charset="0"/>
                <a:ea typeface="楷体_GB2312"/>
                <a:sym typeface="Symbol" panose="05050102010706020507" pitchFamily="18" charset="2"/>
              </a:rPr>
              <a:t>在此基础上研制出白光</a:t>
            </a:r>
            <a:r>
              <a:rPr lang="en-US" altLang="zh-CN" sz="2000" b="1" i="0" dirty="0">
                <a:latin typeface="Lucida Sans Unicode" panose="020B0602030504020204" pitchFamily="34" charset="0"/>
                <a:ea typeface="楷体_GB2312"/>
                <a:sym typeface="Symbol" panose="05050102010706020507" pitchFamily="18" charset="2"/>
              </a:rPr>
              <a:t>LED, </a:t>
            </a:r>
            <a:r>
              <a:rPr lang="zh-CN" altLang="en-US" sz="2000" b="1" i="0" dirty="0">
                <a:latin typeface="Lucida Sans Unicode" panose="020B0602030504020204" pitchFamily="34" charset="0"/>
                <a:ea typeface="楷体_GB2312"/>
                <a:sym typeface="Symbol" panose="05050102010706020507" pitchFamily="18" charset="2"/>
              </a:rPr>
              <a:t>并提出半导体照明的概念。</a:t>
            </a:r>
            <a:endParaRPr lang="zh-CN" altLang="en-US" sz="2000" b="1" i="0" dirty="0">
              <a:latin typeface="Lucida Sans Unicode" panose="020B0602030504020204" pitchFamily="34" charset="0"/>
              <a:ea typeface="楷体_GB2312"/>
              <a:sym typeface="Symbol" panose="05050102010706020507" pitchFamily="18" charset="2"/>
            </a:endParaRPr>
          </a:p>
          <a:p>
            <a:pPr marL="365125" indent="-255270" algn="just" defTabSz="628650" eaLnBrk="0" hangingPunct="0">
              <a:lnSpc>
                <a:spcPct val="140000"/>
              </a:lnSpc>
              <a:spcBef>
                <a:spcPct val="30000"/>
              </a:spcBef>
              <a:buClr>
                <a:schemeClr val="accent1"/>
              </a:buClr>
              <a:buSzPct val="68000"/>
              <a:buFont typeface="Symbol" panose="05050102010706020507" pitchFamily="18" charset="2"/>
            </a:pPr>
            <a:r>
              <a:rPr lang="zh-CN" altLang="en-US" b="1" i="0" dirty="0">
                <a:solidFill>
                  <a:srgbClr val="FF0000"/>
                </a:solidFill>
                <a:latin typeface="Lucida Sans Unicode" panose="020B0602030504020204" pitchFamily="34" charset="0"/>
                <a:ea typeface="黑体" panose="02010609060101010101" pitchFamily="49" charset="-122"/>
              </a:rPr>
              <a:t>                                </a:t>
            </a:r>
            <a:r>
              <a:rPr lang="en-US" altLang="zh-CN" b="1" i="0" dirty="0">
                <a:solidFill>
                  <a:srgbClr val="FF0000"/>
                </a:solidFill>
                <a:latin typeface="Lucida Sans Unicode" panose="020B0602030504020204" pitchFamily="34" charset="0"/>
                <a:ea typeface="黑体" panose="02010609060101010101" pitchFamily="49" charset="-122"/>
              </a:rPr>
              <a:t>2014</a:t>
            </a:r>
            <a:r>
              <a:rPr lang="zh-CN" altLang="en-US" b="1" i="0" dirty="0">
                <a:solidFill>
                  <a:srgbClr val="FF0000"/>
                </a:solidFill>
                <a:latin typeface="Lucida Sans Unicode" panose="020B0602030504020204" pitchFamily="34" charset="0"/>
                <a:ea typeface="黑体" panose="02010609060101010101" pitchFamily="49" charset="-122"/>
              </a:rPr>
              <a:t>年获</a:t>
            </a:r>
            <a:r>
              <a:rPr lang="en-US" altLang="zh-CN" b="1" i="0" dirty="0">
                <a:solidFill>
                  <a:srgbClr val="FF0000"/>
                </a:solidFill>
                <a:latin typeface="Lucida Sans Unicode" panose="020B0602030504020204" pitchFamily="34" charset="0"/>
                <a:ea typeface="黑体" panose="02010609060101010101" pitchFamily="49" charset="-122"/>
              </a:rPr>
              <a:t>Nobel</a:t>
            </a:r>
            <a:r>
              <a:rPr lang="zh-CN" altLang="en-US" b="1" i="0" dirty="0">
                <a:solidFill>
                  <a:srgbClr val="FF0000"/>
                </a:solidFill>
                <a:latin typeface="Lucida Sans Unicode" panose="020B0602030504020204" pitchFamily="34" charset="0"/>
                <a:ea typeface="黑体" panose="02010609060101010101" pitchFamily="49" charset="-122"/>
              </a:rPr>
              <a:t>物理学奖</a:t>
            </a:r>
            <a:endParaRPr lang="zh-CN" altLang="en-US" b="1" i="0" dirty="0">
              <a:solidFill>
                <a:schemeClr val="bg1"/>
              </a:solidFill>
              <a:latin typeface="Lucida Sans Unicode" panose="020B0602030504020204" pitchFamily="34" charset="0"/>
              <a:ea typeface="楷体_GB2312"/>
              <a:sym typeface="Symbol" panose="05050102010706020507" pitchFamily="18" charset="2"/>
            </a:endParaRPr>
          </a:p>
          <a:p>
            <a:pPr marL="365125" indent="-255270" defTabSz="628650" eaLnBrk="0" hangingPunct="0">
              <a:lnSpc>
                <a:spcPct val="140000"/>
              </a:lnSpc>
              <a:spcBef>
                <a:spcPct val="30000"/>
              </a:spcBef>
              <a:buClr>
                <a:schemeClr val="accent1"/>
              </a:buClr>
              <a:buSzPct val="68000"/>
              <a:buFont typeface="Symbol" panose="05050102010706020507" pitchFamily="18" charset="2"/>
            </a:pPr>
            <a:endParaRPr lang="en-US" altLang="zh-CN" b="1" i="0" dirty="0">
              <a:solidFill>
                <a:srgbClr val="EAEAEA"/>
              </a:solidFill>
              <a:latin typeface="楷体_GB2312"/>
              <a:ea typeface="楷体_GB2312"/>
              <a:sym typeface="Symbol" panose="05050102010706020507" pitchFamily="18" charset="2"/>
            </a:endParaRPr>
          </a:p>
        </p:txBody>
      </p:sp>
      <p:sp>
        <p:nvSpPr>
          <p:cNvPr id="35845" name="Rectangle 5"/>
          <p:cNvSpPr/>
          <p:nvPr/>
        </p:nvSpPr>
        <p:spPr>
          <a:xfrm>
            <a:off x="5929322" y="3000372"/>
            <a:ext cx="3073400" cy="1050925"/>
          </a:xfrm>
          <a:prstGeom prst="rect">
            <a:avLst/>
          </a:prstGeom>
          <a:solidFill>
            <a:schemeClr val="bg1"/>
          </a:solidFill>
          <a:ln w="9525">
            <a:noFill/>
          </a:ln>
        </p:spPr>
        <p:txBody>
          <a:bodyPr anchor="ctr">
            <a:spAutoFit/>
          </a:bodyPr>
          <a:lstStyle/>
          <a:p>
            <a:pPr algn="ctr">
              <a:lnSpc>
                <a:spcPct val="130000"/>
              </a:lnSpc>
            </a:pPr>
            <a:r>
              <a:rPr lang="zh-CN" altLang="en-US" b="1" i="0" dirty="0">
                <a:latin typeface="Times New Roman" panose="02020603050405020304" pitchFamily="18" charset="0"/>
                <a:ea typeface="楷体_GB2312"/>
              </a:rPr>
              <a:t>名古屋大学荣誉教授</a:t>
            </a:r>
            <a:endParaRPr lang="zh-CN" altLang="en-US" b="1" i="0" dirty="0">
              <a:latin typeface="Times New Roman" panose="02020603050405020304" pitchFamily="18" charset="0"/>
              <a:ea typeface="楷体_GB2312"/>
            </a:endParaRPr>
          </a:p>
          <a:p>
            <a:pPr algn="ctr">
              <a:lnSpc>
                <a:spcPct val="130000"/>
              </a:lnSpc>
            </a:pPr>
            <a:r>
              <a:rPr lang="zh-CN" altLang="en-US" b="1" i="0" dirty="0">
                <a:latin typeface="Times New Roman" panose="02020603050405020304" pitchFamily="18" charset="0"/>
                <a:sym typeface="Symbol" panose="05050102010706020507" pitchFamily="18" charset="2"/>
              </a:rPr>
              <a:t>赤崎勇</a:t>
            </a:r>
            <a:endParaRPr lang="zh-CN" altLang="en-US" b="1" i="0" dirty="0">
              <a:latin typeface="Times New Roman" panose="02020603050405020304" pitchFamily="18" charset="0"/>
              <a:sym typeface="Symbol" panose="05050102010706020507" pitchFamily="18" charset="2"/>
            </a:endParaRPr>
          </a:p>
        </p:txBody>
      </p:sp>
      <p:pic>
        <p:nvPicPr>
          <p:cNvPr id="35846" name="图片 5" descr="akasaki-lg.jpg"/>
          <p:cNvPicPr>
            <a:picLocks noChangeAspect="1"/>
          </p:cNvPicPr>
          <p:nvPr/>
        </p:nvPicPr>
        <p:blipFill>
          <a:blip r:embed="rId2"/>
          <a:stretch>
            <a:fillRect/>
          </a:stretch>
        </p:blipFill>
        <p:spPr>
          <a:xfrm>
            <a:off x="6443663" y="731838"/>
            <a:ext cx="1619250" cy="2016125"/>
          </a:xfrm>
          <a:prstGeom prst="rect">
            <a:avLst/>
          </a:prstGeom>
          <a:noFill/>
          <a:ln w="9525">
            <a:noFill/>
          </a:ln>
        </p:spPr>
      </p:pic>
      <p:sp>
        <p:nvSpPr>
          <p:cNvPr id="35847" name="Rectangle 10"/>
          <p:cNvSpPr/>
          <p:nvPr/>
        </p:nvSpPr>
        <p:spPr>
          <a:xfrm>
            <a:off x="-285784" y="3786190"/>
            <a:ext cx="7993062" cy="647700"/>
          </a:xfrm>
          <a:prstGeom prst="rect">
            <a:avLst/>
          </a:prstGeom>
          <a:noFill/>
          <a:ln w="9525">
            <a:noFill/>
          </a:ln>
        </p:spPr>
        <p:txBody>
          <a:bodyPr/>
          <a:lstStyle/>
          <a:p>
            <a:pPr marL="342900" indent="-342900" algn="just" defTabSz="628650">
              <a:lnSpc>
                <a:spcPct val="140000"/>
              </a:lnSpc>
              <a:spcBef>
                <a:spcPct val="30000"/>
              </a:spcBef>
              <a:buFont typeface="Symbol" panose="05050102010706020507" pitchFamily="18" charset="2"/>
            </a:pPr>
            <a:r>
              <a:rPr lang="en-US" altLang="zh-CN" sz="2000" b="1" i="0" dirty="0">
                <a:solidFill>
                  <a:srgbClr val="FF0000"/>
                </a:solidFill>
                <a:latin typeface="Times New Roman" panose="02020603050405020304" pitchFamily="18" charset="0"/>
                <a:ea typeface="楷体_GB2312"/>
                <a:sym typeface="Symbol" panose="05050102010706020507" pitchFamily="18" charset="2"/>
              </a:rPr>
              <a:t>          </a:t>
            </a:r>
            <a:r>
              <a:rPr lang="zh-CN" altLang="en-US" sz="2000" b="1" i="0" dirty="0">
                <a:solidFill>
                  <a:srgbClr val="FF0000"/>
                </a:solidFill>
                <a:latin typeface="Times New Roman" panose="02020603050405020304" pitchFamily="18" charset="0"/>
                <a:ea typeface="楷体_GB2312"/>
                <a:sym typeface="Symbol" panose="05050102010706020507" pitchFamily="18" charset="2"/>
              </a:rPr>
              <a:t>日本名古屋大学赤崎勇、天野浩和日亚化学公司中村修二：</a:t>
            </a:r>
            <a:endParaRPr lang="zh-CN" altLang="en-US" b="1" i="0" dirty="0">
              <a:solidFill>
                <a:srgbClr val="FF0000"/>
              </a:solidFill>
              <a:latin typeface="楷体_GB2312"/>
              <a:ea typeface="楷体_GB2312"/>
              <a:sym typeface="Symbol" panose="05050102010706020507" pitchFamily="18" charset="2"/>
            </a:endParaRPr>
          </a:p>
        </p:txBody>
      </p:sp>
    </p:spTree>
  </p:cSld>
  <p:clrMapOvr>
    <a:masterClrMapping/>
  </p:clrMapOvr>
  <p:transition>
    <p:pull dir="l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708" y="188640"/>
            <a:ext cx="9324528" cy="461665"/>
          </a:xfrm>
          <a:prstGeom prst="rect">
            <a:avLst/>
          </a:prstGeom>
        </p:spPr>
        <p:txBody>
          <a:bodyPr wrap="square">
            <a:spAutoFit/>
          </a:bodyPr>
          <a:lstStyle/>
          <a:p>
            <a:r>
              <a:rPr lang="en-US" altLang="zh-CN" b="1" i="0" dirty="0" smtClean="0"/>
              <a:t>1.1.3 </a:t>
            </a:r>
            <a:r>
              <a:rPr lang="zh-CN" altLang="en-US" b="1" i="0" dirty="0" smtClean="0"/>
              <a:t>宽禁带半导体的历史：氮化镓（ </a:t>
            </a:r>
            <a:r>
              <a:rPr lang="en-US" altLang="zh-CN" i="0" dirty="0" err="1" smtClean="0"/>
              <a:t>Ga</a:t>
            </a:r>
            <a:r>
              <a:rPr lang="en-US" altLang="zh-CN" b="1" i="0" dirty="0" err="1" smtClean="0"/>
              <a:t>N</a:t>
            </a:r>
            <a:r>
              <a:rPr lang="zh-CN" altLang="en-US" b="1" i="0" dirty="0" smtClean="0"/>
              <a:t>）微波电子器件</a:t>
            </a:r>
            <a:endParaRPr lang="en-US" altLang="zh-CN" b="1" i="0" dirty="0"/>
          </a:p>
        </p:txBody>
      </p:sp>
      <p:sp>
        <p:nvSpPr>
          <p:cNvPr id="3" name="Rectangle 3"/>
          <p:cNvSpPr txBox="1"/>
          <p:nvPr/>
        </p:nvSpPr>
        <p:spPr>
          <a:xfrm>
            <a:off x="61595" y="854053"/>
            <a:ext cx="9217025" cy="5857897"/>
          </a:xfrm>
          <a:prstGeom prst="rect">
            <a:avLst/>
          </a:prstGeom>
        </p:spPr>
        <p:txBody>
          <a:bodyPr vert="horz" wrap="square" anchor="t">
            <a:normAutofit/>
          </a:body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1991</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年，美国</a:t>
            </a: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APA</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光学公司</a:t>
            </a: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Khan</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等人报道了</a:t>
            </a:r>
            <a:r>
              <a:rPr kumimoji="0" lang="en-US" altLang="zh-CN" sz="1600" b="0" i="0" u="none" strike="noStrike" kern="1200" cap="none" spc="0" normalizeH="0" baseline="0" noProof="0" dirty="0" err="1" smtClean="0">
                <a:ln>
                  <a:noFill/>
                </a:ln>
                <a:solidFill>
                  <a:schemeClr val="tx1"/>
                </a:solidFill>
                <a:effectLst/>
                <a:uLnTx/>
                <a:uFillTx/>
                <a:latin typeface="+mn-lt"/>
                <a:ea typeface="+mn-ea"/>
                <a:cs typeface="+mn-cs"/>
              </a:rPr>
              <a:t>AlGaN</a:t>
            </a: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600" b="0" i="0" u="none" strike="noStrike" kern="1200" cap="none" spc="0" normalizeH="0" baseline="0" noProof="0" dirty="0" err="1" smtClean="0">
                <a:ln>
                  <a:noFill/>
                </a:ln>
                <a:solidFill>
                  <a:schemeClr val="tx1"/>
                </a:solidFill>
                <a:effectLst/>
                <a:uLnTx/>
                <a:uFillTx/>
                <a:latin typeface="+mn-lt"/>
                <a:ea typeface="+mn-ea"/>
                <a:cs typeface="+mn-cs"/>
              </a:rPr>
              <a:t>GaN</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异质结材料的电子输运特性，</a:t>
            </a: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1994</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年，他们获得了</a:t>
            </a:r>
            <a:r>
              <a:rPr kumimoji="0" lang="en-US" altLang="zh-CN" sz="1600" b="0" i="0" u="none" strike="noStrike" kern="1200" cap="none" spc="0" normalizeH="0" baseline="0" noProof="0" dirty="0" err="1" smtClean="0">
                <a:ln>
                  <a:noFill/>
                </a:ln>
                <a:solidFill>
                  <a:schemeClr val="tx1"/>
                </a:solidFill>
                <a:effectLst/>
                <a:uLnTx/>
                <a:uFillTx/>
                <a:latin typeface="+mn-lt"/>
                <a:ea typeface="+mn-ea"/>
                <a:cs typeface="+mn-cs"/>
              </a:rPr>
              <a:t>AlGaN</a:t>
            </a: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600" b="0" i="0" u="none" strike="noStrike" kern="1200" cap="none" spc="0" normalizeH="0" baseline="0" noProof="0" dirty="0" err="1" smtClean="0">
                <a:ln>
                  <a:noFill/>
                </a:ln>
                <a:solidFill>
                  <a:schemeClr val="tx1"/>
                </a:solidFill>
                <a:effectLst/>
                <a:uLnTx/>
                <a:uFillTx/>
                <a:latin typeface="+mn-lt"/>
                <a:ea typeface="+mn-ea"/>
                <a:cs typeface="+mn-cs"/>
              </a:rPr>
              <a:t>GaN</a:t>
            </a:r>
            <a:r>
              <a:rPr lang="en-US" altLang="zh-CN" sz="1600" i="0" dirty="0" smtClean="0">
                <a:latin typeface="+mn-lt"/>
                <a:ea typeface="+mn-ea"/>
              </a:rPr>
              <a:t> HEMT</a:t>
            </a:r>
            <a:r>
              <a:rPr lang="zh-CN" altLang="en-US" sz="1600" i="0" dirty="0" smtClean="0">
                <a:latin typeface="+mn-lt"/>
                <a:ea typeface="+mn-ea"/>
              </a:rPr>
              <a:t>的微波小信号特性</a:t>
            </a:r>
            <a:r>
              <a:rPr lang="en-US" altLang="zh-CN" sz="1600" i="0" dirty="0" smtClean="0">
                <a:latin typeface="+mn-lt"/>
                <a:ea typeface="+mn-ea"/>
              </a:rPr>
              <a:t> </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16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1996</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年，美国</a:t>
            </a: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UCSB</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大学报道了</a:t>
            </a: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HEMT</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微波大信号特性</a:t>
            </a: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2GHz</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，输出功率密度</a:t>
            </a: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1.1W/mm</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Khan</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研制成功了</a:t>
            </a: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X</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波段，功率密度</a:t>
            </a: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0.27W/mm</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a:t>
            </a:r>
            <a:endParaRPr kumimoji="0" lang="zh-CN" altLang="en-US" sz="16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2006</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年，美国</a:t>
            </a: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Cree</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公司</a:t>
            </a: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Wu</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等人双场板栅结构</a:t>
            </a: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HEMT</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，功率密度达到</a:t>
            </a: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40W/mm</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a:t>
            </a:r>
            <a:endParaRPr kumimoji="0" lang="zh-CN" altLang="en-US" sz="16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2009</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年，日本富士通公司报道了</a:t>
            </a: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0.77W/mm@76.5GHz</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的</a:t>
            </a:r>
            <a:r>
              <a:rPr kumimoji="0" lang="en-US" altLang="zh-CN" sz="1600" b="0" i="0" u="none" strike="noStrike" kern="1200" cap="none" spc="0" normalizeH="0" baseline="0" noProof="0" dirty="0" err="1" smtClean="0">
                <a:ln>
                  <a:noFill/>
                </a:ln>
                <a:solidFill>
                  <a:schemeClr val="tx1"/>
                </a:solidFill>
                <a:effectLst/>
                <a:uLnTx/>
                <a:uFillTx/>
                <a:latin typeface="+mn-lt"/>
                <a:ea typeface="+mn-ea"/>
                <a:cs typeface="+mn-cs"/>
              </a:rPr>
              <a:t>SiC</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衬底上</a:t>
            </a:r>
            <a:r>
              <a:rPr kumimoji="0" lang="en-US" altLang="zh-CN" sz="1600" b="0" i="0" u="none" strike="noStrike" kern="1200" cap="none" spc="0" normalizeH="0" baseline="0" noProof="0" dirty="0" err="1" smtClean="0">
                <a:ln>
                  <a:noFill/>
                </a:ln>
                <a:solidFill>
                  <a:schemeClr val="tx1"/>
                </a:solidFill>
                <a:effectLst/>
                <a:uLnTx/>
                <a:uFillTx/>
                <a:latin typeface="+mn-lt"/>
                <a:ea typeface="+mn-ea"/>
                <a:cs typeface="+mn-cs"/>
              </a:rPr>
              <a:t>AlGaN</a:t>
            </a: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600" b="0" i="0" u="none" strike="noStrike" kern="1200" cap="none" spc="0" normalizeH="0" baseline="0" noProof="0" dirty="0" err="1" smtClean="0">
                <a:ln>
                  <a:noFill/>
                </a:ln>
                <a:solidFill>
                  <a:schemeClr val="tx1"/>
                </a:solidFill>
                <a:effectLst/>
                <a:uLnTx/>
                <a:uFillTx/>
                <a:latin typeface="+mn-lt"/>
                <a:ea typeface="+mn-ea"/>
                <a:cs typeface="+mn-cs"/>
              </a:rPr>
              <a:t>GaN</a:t>
            </a: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 HEMT</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16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2010</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年，美国休斯研究所报道了</a:t>
            </a: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400GHz</a:t>
            </a: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的</a:t>
            </a:r>
            <a:r>
              <a:rPr lang="en-US" altLang="zh-CN" sz="1600" i="0" noProof="0" dirty="0" err="1" smtClean="0">
                <a:ln>
                  <a:noFill/>
                </a:ln>
                <a:effectLst/>
                <a:uLnTx/>
                <a:uFillTx/>
                <a:latin typeface="+mn-lt"/>
                <a:ea typeface="+mn-ea"/>
                <a:sym typeface="+mn-ea"/>
              </a:rPr>
              <a:t>SiC</a:t>
            </a:r>
            <a:r>
              <a:rPr lang="zh-CN" altLang="en-US" sz="1600" i="0" noProof="0" dirty="0" smtClean="0">
                <a:ln>
                  <a:noFill/>
                </a:ln>
                <a:effectLst/>
                <a:uLnTx/>
                <a:uFillTx/>
                <a:latin typeface="+mn-lt"/>
                <a:ea typeface="+mn-ea"/>
                <a:sym typeface="+mn-ea"/>
              </a:rPr>
              <a:t>衬底上</a:t>
            </a:r>
            <a:r>
              <a:rPr lang="en-US" altLang="zh-CN" sz="1600" i="0" noProof="0" dirty="0" err="1" smtClean="0">
                <a:ln>
                  <a:noFill/>
                </a:ln>
                <a:effectLst/>
                <a:uLnTx/>
                <a:uFillTx/>
                <a:latin typeface="+mn-lt"/>
                <a:ea typeface="+mn-ea"/>
                <a:sym typeface="+mn-ea"/>
              </a:rPr>
              <a:t>GaN</a:t>
            </a:r>
            <a:r>
              <a:rPr lang="en-US" altLang="zh-CN" sz="1600" i="0" noProof="0" dirty="0" smtClean="0">
                <a:ln>
                  <a:noFill/>
                </a:ln>
                <a:effectLst/>
                <a:uLnTx/>
                <a:uFillTx/>
                <a:latin typeface="+mn-lt"/>
                <a:ea typeface="+mn-ea"/>
                <a:sym typeface="+mn-ea"/>
              </a:rPr>
              <a:t> HEMT</a:t>
            </a:r>
            <a:r>
              <a:rPr lang="zh-CN" altLang="en-US" sz="1600" i="0" noProof="0" dirty="0" smtClean="0">
                <a:ln>
                  <a:noFill/>
                </a:ln>
                <a:effectLst/>
                <a:uLnTx/>
                <a:uFillTx/>
                <a:latin typeface="+mn-lt"/>
                <a:ea typeface="+mn-ea"/>
                <a:sym typeface="+mn-ea"/>
              </a:rPr>
              <a:t>。</a:t>
            </a:r>
            <a:endParaRPr kumimoji="0" lang="zh-CN" altLang="en-US" sz="1600" b="0" i="0" u="none" strike="noStrike" kern="1200" cap="none" spc="0" normalizeH="0" baseline="0" noProof="0" dirty="0" smtClean="0">
              <a:ln>
                <a:noFill/>
              </a:ln>
              <a:solidFill>
                <a:schemeClr val="tx1"/>
              </a:solidFill>
              <a:effectLst/>
              <a:uLnTx/>
              <a:uFillTx/>
              <a:latin typeface="+mn-lt"/>
              <a:ea typeface="+mn-ea"/>
              <a:cs typeface="+mn-cs"/>
              <a:sym typeface="+mn-ea"/>
            </a:endParaRPr>
          </a:p>
        </p:txBody>
      </p:sp>
      <p:graphicFrame>
        <p:nvGraphicFramePr>
          <p:cNvPr id="4" name="表格 3"/>
          <p:cNvGraphicFramePr/>
          <p:nvPr>
            <p:custDataLst>
              <p:tags r:id="rId1"/>
            </p:custDataLst>
          </p:nvPr>
        </p:nvGraphicFramePr>
        <p:xfrm>
          <a:off x="285750" y="4128135"/>
          <a:ext cx="8769350" cy="2729865"/>
        </p:xfrm>
        <a:graphic>
          <a:graphicData uri="http://schemas.openxmlformats.org/drawingml/2006/table">
            <a:tbl>
              <a:tblPr firstRow="1" bandRow="1">
                <a:tableStyleId>{5C22544A-7EE6-4342-B048-85BDC9FD1C3A}</a:tableStyleId>
              </a:tblPr>
              <a:tblGrid>
                <a:gridCol w="947420"/>
                <a:gridCol w="821690"/>
                <a:gridCol w="1431290"/>
                <a:gridCol w="762000"/>
                <a:gridCol w="884555"/>
                <a:gridCol w="1144905"/>
                <a:gridCol w="772160"/>
                <a:gridCol w="1031240"/>
                <a:gridCol w="974090"/>
              </a:tblGrid>
              <a:tr h="347345">
                <a:tc>
                  <a:txBody>
                    <a:bodyPr/>
                    <a:lstStyle/>
                    <a:p>
                      <a:pPr>
                        <a:buNone/>
                      </a:pPr>
                      <a:r>
                        <a:rPr lang="zh-CN" altLang="en-US" sz="1400"/>
                        <a:t>波段名称 </a:t>
                      </a:r>
                      <a:endParaRPr lang="zh-CN" altLang="en-US" sz="1400"/>
                    </a:p>
                  </a:txBody>
                  <a:tcPr/>
                </a:tc>
                <a:tc>
                  <a:txBody>
                    <a:bodyPr/>
                    <a:lstStyle/>
                    <a:p>
                      <a:pPr>
                        <a:buNone/>
                      </a:pPr>
                      <a:r>
                        <a:rPr lang="zh-CN" altLang="en-US" sz="1400">
                          <a:sym typeface="+mn-ea"/>
                        </a:rPr>
                        <a:t>频率范围</a:t>
                      </a:r>
                      <a:r>
                        <a:rPr lang="en-US" altLang="zh-CN" sz="1400">
                          <a:sym typeface="+mn-ea"/>
                        </a:rPr>
                        <a:t>/Hz</a:t>
                      </a:r>
                      <a:r>
                        <a:rPr lang="zh-CN" altLang="en-US" sz="1400">
                          <a:sym typeface="+mn-ea"/>
                        </a:rPr>
                        <a:t> </a:t>
                      </a:r>
                      <a:endParaRPr lang="zh-CN" altLang="en-US" sz="1400">
                        <a:sym typeface="+mn-ea"/>
                      </a:endParaRPr>
                    </a:p>
                  </a:txBody>
                  <a:tcPr/>
                </a:tc>
                <a:tc>
                  <a:txBody>
                    <a:bodyPr/>
                    <a:lstStyle/>
                    <a:p>
                      <a:pPr>
                        <a:buNone/>
                      </a:pPr>
                      <a:r>
                        <a:rPr lang="zh-CN" altLang="en-US" sz="1400">
                          <a:sym typeface="+mn-ea"/>
                        </a:rPr>
                        <a:t>波长范围</a:t>
                      </a:r>
                      <a:r>
                        <a:rPr lang="en-US" altLang="zh-CN" sz="1400">
                          <a:sym typeface="+mn-ea"/>
                        </a:rPr>
                        <a:t>/mm</a:t>
                      </a:r>
                      <a:endParaRPr lang="en-US" altLang="zh-CN" sz="1400">
                        <a:sym typeface="+mn-ea"/>
                      </a:endParaRPr>
                    </a:p>
                  </a:txBody>
                  <a:tcPr/>
                </a:tc>
                <a:tc>
                  <a:txBody>
                    <a:bodyPr/>
                    <a:lstStyle/>
                    <a:p>
                      <a:pPr>
                        <a:buNone/>
                      </a:pPr>
                      <a:r>
                        <a:rPr lang="zh-CN" altLang="en-US" sz="1400">
                          <a:sym typeface="+mn-ea"/>
                        </a:rPr>
                        <a:t>波段名称 </a:t>
                      </a:r>
                      <a:endParaRPr lang="zh-CN" altLang="en-US" sz="1400">
                        <a:sym typeface="+mn-ea"/>
                      </a:endParaRPr>
                    </a:p>
                  </a:txBody>
                  <a:tcPr/>
                </a:tc>
                <a:tc>
                  <a:txBody>
                    <a:bodyPr/>
                    <a:lstStyle/>
                    <a:p>
                      <a:pPr>
                        <a:buNone/>
                      </a:pPr>
                      <a:r>
                        <a:rPr lang="zh-CN" altLang="en-US" sz="1400">
                          <a:sym typeface="+mn-ea"/>
                        </a:rPr>
                        <a:t>频率范围</a:t>
                      </a:r>
                      <a:r>
                        <a:rPr lang="en-US" altLang="zh-CN" sz="1400">
                          <a:sym typeface="+mn-ea"/>
                        </a:rPr>
                        <a:t>/Hz</a:t>
                      </a:r>
                      <a:r>
                        <a:rPr lang="zh-CN" altLang="en-US" sz="1400">
                          <a:sym typeface="+mn-ea"/>
                        </a:rPr>
                        <a:t> </a:t>
                      </a:r>
                      <a:endParaRPr lang="zh-CN" altLang="en-US" sz="1400">
                        <a:sym typeface="+mn-ea"/>
                      </a:endParaRPr>
                    </a:p>
                  </a:txBody>
                  <a:tcPr/>
                </a:tc>
                <a:tc>
                  <a:txBody>
                    <a:bodyPr/>
                    <a:lstStyle/>
                    <a:p>
                      <a:pPr>
                        <a:buNone/>
                      </a:pPr>
                      <a:r>
                        <a:rPr lang="zh-CN" altLang="en-US" sz="1400">
                          <a:sym typeface="+mn-ea"/>
                        </a:rPr>
                        <a:t>波长范围</a:t>
                      </a:r>
                      <a:r>
                        <a:rPr lang="en-US" altLang="zh-CN" sz="1400">
                          <a:sym typeface="+mn-ea"/>
                        </a:rPr>
                        <a:t>/mm</a:t>
                      </a:r>
                      <a:endParaRPr lang="en-US" altLang="zh-CN" sz="1400">
                        <a:sym typeface="+mn-ea"/>
                      </a:endParaRPr>
                    </a:p>
                  </a:txBody>
                  <a:tcPr/>
                </a:tc>
                <a:tc>
                  <a:txBody>
                    <a:bodyPr/>
                    <a:lstStyle/>
                    <a:p>
                      <a:pPr>
                        <a:buNone/>
                      </a:pPr>
                      <a:r>
                        <a:rPr lang="zh-CN" altLang="en-US" sz="1400">
                          <a:sym typeface="+mn-ea"/>
                        </a:rPr>
                        <a:t>波段名称 </a:t>
                      </a:r>
                      <a:endParaRPr lang="zh-CN" altLang="en-US" sz="1400">
                        <a:sym typeface="+mn-ea"/>
                      </a:endParaRPr>
                    </a:p>
                  </a:txBody>
                  <a:tcPr/>
                </a:tc>
                <a:tc>
                  <a:txBody>
                    <a:bodyPr/>
                    <a:lstStyle/>
                    <a:p>
                      <a:pPr>
                        <a:buNone/>
                      </a:pPr>
                      <a:r>
                        <a:rPr lang="zh-CN" altLang="en-US" sz="1400">
                          <a:sym typeface="+mn-ea"/>
                        </a:rPr>
                        <a:t>频率范围</a:t>
                      </a:r>
                      <a:r>
                        <a:rPr lang="en-US" altLang="zh-CN" sz="1400">
                          <a:sym typeface="+mn-ea"/>
                        </a:rPr>
                        <a:t>/Hz</a:t>
                      </a:r>
                      <a:r>
                        <a:rPr lang="zh-CN" altLang="en-US" sz="1400">
                          <a:sym typeface="+mn-ea"/>
                        </a:rPr>
                        <a:t> </a:t>
                      </a:r>
                      <a:endParaRPr lang="zh-CN" altLang="en-US" sz="1400">
                        <a:sym typeface="+mn-ea"/>
                      </a:endParaRPr>
                    </a:p>
                  </a:txBody>
                  <a:tcPr/>
                </a:tc>
                <a:tc>
                  <a:txBody>
                    <a:bodyPr/>
                    <a:lstStyle/>
                    <a:p>
                      <a:pPr>
                        <a:buNone/>
                      </a:pPr>
                      <a:r>
                        <a:rPr lang="zh-CN" altLang="en-US" sz="1400">
                          <a:sym typeface="+mn-ea"/>
                        </a:rPr>
                        <a:t>波长范围</a:t>
                      </a:r>
                      <a:r>
                        <a:rPr lang="en-US" altLang="zh-CN" sz="1400">
                          <a:sym typeface="+mn-ea"/>
                        </a:rPr>
                        <a:t>/mm</a:t>
                      </a:r>
                      <a:endParaRPr lang="en-US" altLang="zh-CN" sz="1400">
                        <a:sym typeface="+mn-ea"/>
                      </a:endParaRPr>
                    </a:p>
                  </a:txBody>
                  <a:tcPr/>
                </a:tc>
              </a:tr>
              <a:tr h="518160">
                <a:tc>
                  <a:txBody>
                    <a:bodyPr/>
                    <a:lstStyle/>
                    <a:p>
                      <a:pPr>
                        <a:buNone/>
                      </a:pPr>
                      <a:r>
                        <a:rPr lang="zh-CN" altLang="en-US" sz="1400"/>
                        <a:t>P波段</a:t>
                      </a:r>
                      <a:endParaRPr lang="zh-CN" altLang="en-US" sz="1400"/>
                    </a:p>
                  </a:txBody>
                  <a:tcPr/>
                </a:tc>
                <a:tc>
                  <a:txBody>
                    <a:bodyPr/>
                    <a:lstStyle/>
                    <a:p>
                      <a:pPr>
                        <a:buNone/>
                      </a:pPr>
                      <a:r>
                        <a:rPr lang="zh-CN" altLang="en-US" sz="1400"/>
                        <a:t>230-1000M</a:t>
                      </a:r>
                      <a:endParaRPr lang="zh-CN" altLang="en-US" sz="1400"/>
                    </a:p>
                  </a:txBody>
                  <a:tcPr/>
                </a:tc>
                <a:tc>
                  <a:txBody>
                    <a:bodyPr/>
                    <a:lstStyle/>
                    <a:p>
                      <a:pPr>
                        <a:buNone/>
                      </a:pPr>
                      <a:r>
                        <a:rPr lang="zh-CN" altLang="en-US" sz="1400"/>
                        <a:t>1300 .00-300.00</a:t>
                      </a:r>
                      <a:endParaRPr lang="zh-CN" altLang="en-US" sz="1400"/>
                    </a:p>
                  </a:txBody>
                  <a:tcPr/>
                </a:tc>
                <a:tc>
                  <a:txBody>
                    <a:bodyPr/>
                    <a:lstStyle/>
                    <a:p>
                      <a:pPr>
                        <a:buNone/>
                      </a:pPr>
                      <a:r>
                        <a:rPr lang="zh-CN" altLang="en-US" sz="1400"/>
                        <a:t>Ku波段  </a:t>
                      </a:r>
                      <a:endParaRPr lang="zh-CN" altLang="en-US" sz="1400"/>
                    </a:p>
                  </a:txBody>
                  <a:tcPr/>
                </a:tc>
                <a:tc>
                  <a:txBody>
                    <a:bodyPr/>
                    <a:lstStyle/>
                    <a:p>
                      <a:pPr>
                        <a:buNone/>
                      </a:pPr>
                      <a:r>
                        <a:rPr lang="zh-CN" altLang="en-US" sz="1400">
                          <a:sym typeface="+mn-ea"/>
                        </a:rPr>
                        <a:t>12 - 18 G</a:t>
                      </a:r>
                      <a:endParaRPr lang="zh-CN" altLang="en-US" sz="1400">
                        <a:sym typeface="+mn-ea"/>
                      </a:endParaRPr>
                    </a:p>
                  </a:txBody>
                  <a:tcPr/>
                </a:tc>
                <a:tc>
                  <a:txBody>
                    <a:bodyPr/>
                    <a:lstStyle/>
                    <a:p>
                      <a:pPr>
                        <a:buNone/>
                      </a:pPr>
                      <a:r>
                        <a:rPr lang="zh-CN" altLang="en-US" sz="1400">
                          <a:sym typeface="+mn-ea"/>
                        </a:rPr>
                        <a:t>25.00 - 16.67 </a:t>
                      </a:r>
                      <a:endParaRPr lang="zh-CN" altLang="en-US" sz="1400">
                        <a:sym typeface="+mn-ea"/>
                      </a:endParaRPr>
                    </a:p>
                  </a:txBody>
                  <a:tcPr/>
                </a:tc>
                <a:tc>
                  <a:txBody>
                    <a:bodyPr/>
                    <a:lstStyle/>
                    <a:p>
                      <a:pPr>
                        <a:buNone/>
                      </a:pPr>
                      <a:r>
                        <a:rPr lang="zh-CN" altLang="en-US" sz="1400">
                          <a:sym typeface="+mn-ea"/>
                        </a:rPr>
                        <a:t>V波段 </a:t>
                      </a:r>
                      <a:endParaRPr lang="zh-CN" altLang="en-US" sz="1400">
                        <a:sym typeface="+mn-ea"/>
                      </a:endParaRPr>
                    </a:p>
                  </a:txBody>
                  <a:tcPr/>
                </a:tc>
                <a:tc>
                  <a:txBody>
                    <a:bodyPr/>
                    <a:lstStyle/>
                    <a:p>
                      <a:pPr>
                        <a:buNone/>
                      </a:pPr>
                      <a:r>
                        <a:rPr lang="zh-CN" altLang="en-US" sz="1400">
                          <a:sym typeface="+mn-ea"/>
                        </a:rPr>
                        <a:t>50 - 75 G</a:t>
                      </a:r>
                      <a:endParaRPr lang="zh-CN" altLang="en-US" sz="1400">
                        <a:sym typeface="+mn-ea"/>
                      </a:endParaRPr>
                    </a:p>
                  </a:txBody>
                  <a:tcPr/>
                </a:tc>
                <a:tc>
                  <a:txBody>
                    <a:bodyPr/>
                    <a:lstStyle/>
                    <a:p>
                      <a:pPr>
                        <a:buNone/>
                      </a:pPr>
                      <a:r>
                        <a:rPr lang="zh-CN" altLang="en-US" sz="1400">
                          <a:sym typeface="+mn-ea"/>
                        </a:rPr>
                        <a:t>6.00 - 4.00 </a:t>
                      </a:r>
                      <a:endParaRPr lang="zh-CN" altLang="en-US" sz="1400">
                        <a:sym typeface="+mn-ea"/>
                      </a:endParaRPr>
                    </a:p>
                  </a:txBody>
                  <a:tcPr/>
                </a:tc>
              </a:tr>
              <a:tr h="375285">
                <a:tc>
                  <a:txBody>
                    <a:bodyPr/>
                    <a:lstStyle/>
                    <a:p>
                      <a:pPr>
                        <a:buNone/>
                      </a:pPr>
                      <a:r>
                        <a:rPr lang="zh-CN" altLang="en-US" sz="1400"/>
                        <a:t>L波段  </a:t>
                      </a:r>
                      <a:endParaRPr lang="zh-CN" altLang="en-US" sz="1400"/>
                    </a:p>
                  </a:txBody>
                  <a:tcPr/>
                </a:tc>
                <a:tc>
                  <a:txBody>
                    <a:bodyPr/>
                    <a:lstStyle/>
                    <a:p>
                      <a:pPr>
                        <a:buNone/>
                      </a:pPr>
                      <a:r>
                        <a:rPr lang="zh-CN" altLang="en-US" sz="1400">
                          <a:sym typeface="+mn-ea"/>
                        </a:rPr>
                        <a:t>1 - 2 G</a:t>
                      </a:r>
                      <a:endParaRPr lang="zh-CN" altLang="en-US" sz="1400">
                        <a:sym typeface="+mn-ea"/>
                      </a:endParaRPr>
                    </a:p>
                  </a:txBody>
                  <a:tcPr/>
                </a:tc>
                <a:tc>
                  <a:txBody>
                    <a:bodyPr/>
                    <a:lstStyle/>
                    <a:p>
                      <a:pPr>
                        <a:buNone/>
                      </a:pPr>
                      <a:r>
                        <a:rPr lang="zh-CN" altLang="en-US" sz="1400">
                          <a:sym typeface="+mn-ea"/>
                        </a:rPr>
                        <a:t>300.00 - 150.00</a:t>
                      </a:r>
                      <a:endParaRPr lang="zh-CN" altLang="en-US" sz="1400">
                        <a:sym typeface="+mn-ea"/>
                      </a:endParaRPr>
                    </a:p>
                  </a:txBody>
                  <a:tcPr/>
                </a:tc>
                <a:tc>
                  <a:txBody>
                    <a:bodyPr/>
                    <a:lstStyle/>
                    <a:p>
                      <a:pPr>
                        <a:buNone/>
                      </a:pPr>
                      <a:r>
                        <a:rPr lang="zh-CN" altLang="en-US" sz="1400"/>
                        <a:t>K波段  </a:t>
                      </a:r>
                      <a:endParaRPr lang="zh-CN" altLang="en-US" sz="1400"/>
                    </a:p>
                  </a:txBody>
                  <a:tcPr/>
                </a:tc>
                <a:tc>
                  <a:txBody>
                    <a:bodyPr/>
                    <a:lstStyle/>
                    <a:p>
                      <a:pPr>
                        <a:buNone/>
                      </a:pPr>
                      <a:r>
                        <a:rPr lang="zh-CN" altLang="en-US" sz="1400">
                          <a:sym typeface="+mn-ea"/>
                        </a:rPr>
                        <a:t>18 - 27 G </a:t>
                      </a:r>
                      <a:endParaRPr lang="zh-CN" altLang="en-US" sz="1400">
                        <a:sym typeface="+mn-ea"/>
                      </a:endParaRPr>
                    </a:p>
                  </a:txBody>
                  <a:tcPr/>
                </a:tc>
                <a:tc>
                  <a:txBody>
                    <a:bodyPr/>
                    <a:lstStyle/>
                    <a:p>
                      <a:pPr>
                        <a:buNone/>
                      </a:pPr>
                      <a:r>
                        <a:rPr lang="zh-CN" altLang="en-US" sz="1400">
                          <a:sym typeface="+mn-ea"/>
                        </a:rPr>
                        <a:t>16.67 - 11.11 </a:t>
                      </a:r>
                      <a:endParaRPr lang="zh-CN" altLang="en-US" sz="1400">
                        <a:sym typeface="+mn-ea"/>
                      </a:endParaRPr>
                    </a:p>
                  </a:txBody>
                  <a:tcPr/>
                </a:tc>
                <a:tc>
                  <a:txBody>
                    <a:bodyPr/>
                    <a:lstStyle/>
                    <a:p>
                      <a:pPr>
                        <a:buNone/>
                      </a:pPr>
                      <a:r>
                        <a:rPr lang="zh-CN" altLang="en-US" sz="1400">
                          <a:sym typeface="+mn-ea"/>
                        </a:rPr>
                        <a:t>E波段 </a:t>
                      </a:r>
                      <a:endParaRPr lang="zh-CN" altLang="en-US" sz="1400">
                        <a:sym typeface="+mn-ea"/>
                      </a:endParaRPr>
                    </a:p>
                  </a:txBody>
                  <a:tcPr/>
                </a:tc>
                <a:tc>
                  <a:txBody>
                    <a:bodyPr/>
                    <a:lstStyle/>
                    <a:p>
                      <a:pPr>
                        <a:buNone/>
                      </a:pPr>
                      <a:r>
                        <a:rPr lang="zh-CN" altLang="en-US" sz="1400">
                          <a:sym typeface="+mn-ea"/>
                        </a:rPr>
                        <a:t>60 - 90 G </a:t>
                      </a:r>
                      <a:endParaRPr lang="zh-CN" altLang="en-US" sz="1400">
                        <a:sym typeface="+mn-ea"/>
                      </a:endParaRPr>
                    </a:p>
                  </a:txBody>
                  <a:tcPr/>
                </a:tc>
                <a:tc>
                  <a:txBody>
                    <a:bodyPr/>
                    <a:lstStyle/>
                    <a:p>
                      <a:pPr>
                        <a:buNone/>
                      </a:pPr>
                      <a:r>
                        <a:rPr lang="zh-CN" altLang="en-US" sz="1400">
                          <a:sym typeface="+mn-ea"/>
                        </a:rPr>
                        <a:t>5.00 - 3.33 </a:t>
                      </a:r>
                      <a:endParaRPr lang="zh-CN" altLang="en-US" sz="1400">
                        <a:sym typeface="+mn-ea"/>
                      </a:endParaRPr>
                    </a:p>
                  </a:txBody>
                  <a:tcPr/>
                </a:tc>
              </a:tr>
              <a:tr h="471170">
                <a:tc>
                  <a:txBody>
                    <a:bodyPr/>
                    <a:lstStyle/>
                    <a:p>
                      <a:pPr>
                        <a:buNone/>
                      </a:pPr>
                      <a:r>
                        <a:rPr lang="zh-CN" altLang="en-US" sz="1400"/>
                        <a:t>S波段  </a:t>
                      </a:r>
                      <a:endParaRPr lang="zh-CN" altLang="en-US" sz="1400"/>
                    </a:p>
                  </a:txBody>
                  <a:tcPr/>
                </a:tc>
                <a:tc>
                  <a:txBody>
                    <a:bodyPr/>
                    <a:lstStyle/>
                    <a:p>
                      <a:pPr>
                        <a:buNone/>
                      </a:pPr>
                      <a:r>
                        <a:rPr lang="zh-CN" altLang="en-US" sz="1400">
                          <a:sym typeface="+mn-ea"/>
                        </a:rPr>
                        <a:t>2 - 4 G</a:t>
                      </a:r>
                      <a:endParaRPr lang="zh-CN" altLang="en-US" sz="1400">
                        <a:sym typeface="+mn-ea"/>
                      </a:endParaRPr>
                    </a:p>
                  </a:txBody>
                  <a:tcPr/>
                </a:tc>
                <a:tc>
                  <a:txBody>
                    <a:bodyPr/>
                    <a:lstStyle/>
                    <a:p>
                      <a:pPr>
                        <a:buNone/>
                      </a:pPr>
                      <a:r>
                        <a:rPr lang="zh-CN" altLang="en-US" sz="1400">
                          <a:sym typeface="+mn-ea"/>
                        </a:rPr>
                        <a:t>150.00 - 75.00 </a:t>
                      </a:r>
                      <a:endParaRPr lang="zh-CN" altLang="en-US" sz="1400">
                        <a:sym typeface="+mn-ea"/>
                      </a:endParaRPr>
                    </a:p>
                  </a:txBody>
                  <a:tcPr/>
                </a:tc>
                <a:tc>
                  <a:txBody>
                    <a:bodyPr/>
                    <a:lstStyle/>
                    <a:p>
                      <a:pPr>
                        <a:buNone/>
                      </a:pPr>
                      <a:r>
                        <a:rPr lang="zh-CN" altLang="en-US" sz="1400"/>
                        <a:t>Ka波段 </a:t>
                      </a:r>
                      <a:endParaRPr lang="zh-CN" altLang="en-US" sz="1400"/>
                    </a:p>
                  </a:txBody>
                  <a:tcPr/>
                </a:tc>
                <a:tc>
                  <a:txBody>
                    <a:bodyPr/>
                    <a:lstStyle/>
                    <a:p>
                      <a:pPr>
                        <a:buNone/>
                      </a:pPr>
                      <a:r>
                        <a:rPr lang="zh-CN" altLang="en-US" sz="1400">
                          <a:sym typeface="+mn-ea"/>
                        </a:rPr>
                        <a:t>27 - 40 G</a:t>
                      </a:r>
                      <a:endParaRPr lang="zh-CN" altLang="en-US" sz="1400">
                        <a:sym typeface="+mn-ea"/>
                      </a:endParaRPr>
                    </a:p>
                  </a:txBody>
                  <a:tcPr/>
                </a:tc>
                <a:tc>
                  <a:txBody>
                    <a:bodyPr/>
                    <a:lstStyle/>
                    <a:p>
                      <a:pPr>
                        <a:buNone/>
                      </a:pPr>
                      <a:r>
                        <a:rPr lang="zh-CN" altLang="en-US" sz="1400">
                          <a:sym typeface="+mn-ea"/>
                        </a:rPr>
                        <a:t>11.11 - 7.50 </a:t>
                      </a:r>
                      <a:endParaRPr lang="zh-CN" altLang="en-US" sz="1400">
                        <a:sym typeface="+mn-ea"/>
                      </a:endParaRPr>
                    </a:p>
                  </a:txBody>
                  <a:tcPr/>
                </a:tc>
                <a:tc>
                  <a:txBody>
                    <a:bodyPr/>
                    <a:lstStyle/>
                    <a:p>
                      <a:pPr>
                        <a:buNone/>
                      </a:pPr>
                      <a:r>
                        <a:rPr lang="zh-CN" altLang="en-US" sz="1400">
                          <a:sym typeface="+mn-ea"/>
                        </a:rPr>
                        <a:t>W波段 </a:t>
                      </a:r>
                      <a:endParaRPr lang="zh-CN" altLang="en-US" sz="1400">
                        <a:sym typeface="+mn-ea"/>
                      </a:endParaRPr>
                    </a:p>
                  </a:txBody>
                  <a:tcPr/>
                </a:tc>
                <a:tc>
                  <a:txBody>
                    <a:bodyPr/>
                    <a:lstStyle/>
                    <a:p>
                      <a:pPr>
                        <a:buNone/>
                      </a:pPr>
                      <a:r>
                        <a:rPr lang="zh-CN" altLang="en-US" sz="1400">
                          <a:sym typeface="+mn-ea"/>
                        </a:rPr>
                        <a:t>75 - 110 G </a:t>
                      </a:r>
                      <a:endParaRPr lang="zh-CN" altLang="en-US" sz="1400">
                        <a:sym typeface="+mn-ea"/>
                      </a:endParaRPr>
                    </a:p>
                  </a:txBody>
                  <a:tcPr/>
                </a:tc>
                <a:tc>
                  <a:txBody>
                    <a:bodyPr/>
                    <a:lstStyle/>
                    <a:p>
                      <a:pPr>
                        <a:buNone/>
                      </a:pPr>
                      <a:r>
                        <a:rPr lang="zh-CN" altLang="en-US" sz="1400">
                          <a:sym typeface="+mn-ea"/>
                        </a:rPr>
                        <a:t>4.00 - 2.73 </a:t>
                      </a:r>
                      <a:endParaRPr lang="zh-CN" altLang="en-US" sz="1400">
                        <a:sym typeface="+mn-ea"/>
                      </a:endParaRPr>
                    </a:p>
                  </a:txBody>
                  <a:tcPr/>
                </a:tc>
              </a:tr>
              <a:tr h="375920">
                <a:tc>
                  <a:txBody>
                    <a:bodyPr/>
                    <a:lstStyle/>
                    <a:p>
                      <a:pPr>
                        <a:buNone/>
                      </a:pPr>
                      <a:r>
                        <a:rPr lang="zh-CN" altLang="en-US" sz="1400"/>
                        <a:t>C波段  </a:t>
                      </a:r>
                      <a:endParaRPr lang="zh-CN" altLang="en-US" sz="1400"/>
                    </a:p>
                  </a:txBody>
                  <a:tcPr/>
                </a:tc>
                <a:tc>
                  <a:txBody>
                    <a:bodyPr/>
                    <a:lstStyle/>
                    <a:p>
                      <a:pPr>
                        <a:buNone/>
                      </a:pPr>
                      <a:r>
                        <a:rPr lang="zh-CN" altLang="en-US" sz="1400">
                          <a:sym typeface="+mn-ea"/>
                        </a:rPr>
                        <a:t>4 - 8 G</a:t>
                      </a:r>
                      <a:endParaRPr lang="zh-CN" altLang="en-US" sz="1400">
                        <a:sym typeface="+mn-ea"/>
                      </a:endParaRPr>
                    </a:p>
                  </a:txBody>
                  <a:tcPr/>
                </a:tc>
                <a:tc>
                  <a:txBody>
                    <a:bodyPr/>
                    <a:lstStyle/>
                    <a:p>
                      <a:pPr>
                        <a:buNone/>
                      </a:pPr>
                      <a:r>
                        <a:rPr lang="zh-CN" altLang="en-US" sz="1400">
                          <a:sym typeface="+mn-ea"/>
                        </a:rPr>
                        <a:t>75.00 - 37.50 </a:t>
                      </a:r>
                      <a:endParaRPr lang="zh-CN" altLang="en-US" sz="1400">
                        <a:sym typeface="+mn-ea"/>
                      </a:endParaRPr>
                    </a:p>
                  </a:txBody>
                  <a:tcPr/>
                </a:tc>
                <a:tc>
                  <a:txBody>
                    <a:bodyPr/>
                    <a:lstStyle/>
                    <a:p>
                      <a:pPr>
                        <a:buNone/>
                      </a:pPr>
                      <a:r>
                        <a:rPr lang="zh-CN" altLang="en-US" sz="1400"/>
                        <a:t>Q波段  </a:t>
                      </a:r>
                      <a:endParaRPr lang="zh-CN" altLang="en-US" sz="1400"/>
                    </a:p>
                  </a:txBody>
                  <a:tcPr/>
                </a:tc>
                <a:tc>
                  <a:txBody>
                    <a:bodyPr/>
                    <a:lstStyle/>
                    <a:p>
                      <a:pPr>
                        <a:buNone/>
                      </a:pPr>
                      <a:r>
                        <a:rPr lang="zh-CN" altLang="en-US" sz="1400">
                          <a:sym typeface="+mn-ea"/>
                        </a:rPr>
                        <a:t>30 - 50 G</a:t>
                      </a:r>
                      <a:endParaRPr lang="zh-CN" altLang="en-US" sz="1400">
                        <a:sym typeface="+mn-ea"/>
                      </a:endParaRPr>
                    </a:p>
                  </a:txBody>
                  <a:tcPr/>
                </a:tc>
                <a:tc>
                  <a:txBody>
                    <a:bodyPr/>
                    <a:lstStyle/>
                    <a:p>
                      <a:pPr>
                        <a:buNone/>
                      </a:pPr>
                      <a:r>
                        <a:rPr lang="zh-CN" altLang="en-US" sz="1400">
                          <a:sym typeface="+mn-ea"/>
                        </a:rPr>
                        <a:t>10.00 - 6.00 </a:t>
                      </a:r>
                      <a:endParaRPr lang="zh-CN" altLang="en-US" sz="1400">
                        <a:sym typeface="+mn-ea"/>
                      </a:endParaRPr>
                    </a:p>
                  </a:txBody>
                  <a:tcPr/>
                </a:tc>
                <a:tc>
                  <a:txBody>
                    <a:bodyPr/>
                    <a:lstStyle/>
                    <a:p>
                      <a:pPr>
                        <a:buNone/>
                      </a:pPr>
                      <a:r>
                        <a:rPr lang="zh-CN" altLang="en-US" sz="1400">
                          <a:sym typeface="+mn-ea"/>
                        </a:rPr>
                        <a:t>F波段 </a:t>
                      </a:r>
                      <a:endParaRPr lang="zh-CN" altLang="en-US" sz="1400">
                        <a:sym typeface="+mn-ea"/>
                      </a:endParaRPr>
                    </a:p>
                  </a:txBody>
                  <a:tcPr/>
                </a:tc>
                <a:tc>
                  <a:txBody>
                    <a:bodyPr/>
                    <a:lstStyle/>
                    <a:p>
                      <a:pPr>
                        <a:buNone/>
                      </a:pPr>
                      <a:r>
                        <a:rPr lang="zh-CN" altLang="en-US" sz="1400">
                          <a:sym typeface="+mn-ea"/>
                        </a:rPr>
                        <a:t>90 - 140 G</a:t>
                      </a:r>
                      <a:endParaRPr lang="zh-CN" altLang="en-US" sz="1400">
                        <a:sym typeface="+mn-ea"/>
                      </a:endParaRPr>
                    </a:p>
                  </a:txBody>
                  <a:tcPr/>
                </a:tc>
                <a:tc>
                  <a:txBody>
                    <a:bodyPr/>
                    <a:lstStyle/>
                    <a:p>
                      <a:pPr>
                        <a:buNone/>
                      </a:pPr>
                      <a:r>
                        <a:rPr lang="zh-CN" altLang="en-US" sz="1400">
                          <a:sym typeface="+mn-ea"/>
                        </a:rPr>
                        <a:t>3.33 - 2.14 </a:t>
                      </a:r>
                      <a:endParaRPr lang="zh-CN" altLang="en-US" sz="1400">
                        <a:sym typeface="+mn-ea"/>
                      </a:endParaRPr>
                    </a:p>
                  </a:txBody>
                  <a:tcPr/>
                </a:tc>
              </a:tr>
              <a:tr h="471170">
                <a:tc>
                  <a:txBody>
                    <a:bodyPr/>
                    <a:lstStyle/>
                    <a:p>
                      <a:pPr>
                        <a:buNone/>
                      </a:pPr>
                      <a:r>
                        <a:rPr lang="zh-CN" altLang="en-US" sz="1400"/>
                        <a:t>X波段 </a:t>
                      </a:r>
                      <a:endParaRPr lang="zh-CN" altLang="en-US" sz="1400"/>
                    </a:p>
                  </a:txBody>
                  <a:tcPr/>
                </a:tc>
                <a:tc>
                  <a:txBody>
                    <a:bodyPr/>
                    <a:lstStyle/>
                    <a:p>
                      <a:pPr>
                        <a:buNone/>
                      </a:pPr>
                      <a:r>
                        <a:rPr lang="zh-CN" altLang="en-US" sz="1400">
                          <a:sym typeface="+mn-ea"/>
                        </a:rPr>
                        <a:t>8 - 12 G</a:t>
                      </a:r>
                      <a:endParaRPr lang="zh-CN" altLang="en-US" sz="1400">
                        <a:sym typeface="+mn-ea"/>
                      </a:endParaRPr>
                    </a:p>
                  </a:txBody>
                  <a:tcPr/>
                </a:tc>
                <a:tc>
                  <a:txBody>
                    <a:bodyPr/>
                    <a:lstStyle/>
                    <a:p>
                      <a:pPr>
                        <a:buNone/>
                      </a:pPr>
                      <a:r>
                        <a:rPr lang="zh-CN" altLang="en-US" sz="1400">
                          <a:sym typeface="+mn-ea"/>
                        </a:rPr>
                        <a:t>37.50 - 25.00</a:t>
                      </a:r>
                      <a:endParaRPr lang="zh-CN" altLang="en-US" sz="1400">
                        <a:sym typeface="+mn-ea"/>
                      </a:endParaRPr>
                    </a:p>
                  </a:txBody>
                  <a:tcPr/>
                </a:tc>
                <a:tc>
                  <a:txBody>
                    <a:bodyPr/>
                    <a:lstStyle/>
                    <a:p>
                      <a:pPr>
                        <a:buNone/>
                      </a:pPr>
                      <a:r>
                        <a:rPr lang="zh-CN" altLang="en-US" sz="1400"/>
                        <a:t>U波段  </a:t>
                      </a:r>
                      <a:endParaRPr lang="zh-CN" altLang="en-US" sz="1400"/>
                    </a:p>
                  </a:txBody>
                  <a:tcPr/>
                </a:tc>
                <a:tc>
                  <a:txBody>
                    <a:bodyPr/>
                    <a:lstStyle/>
                    <a:p>
                      <a:pPr>
                        <a:buNone/>
                      </a:pPr>
                      <a:r>
                        <a:rPr lang="zh-CN" altLang="en-US" sz="1400">
                          <a:sym typeface="+mn-ea"/>
                        </a:rPr>
                        <a:t>40 - 60 G</a:t>
                      </a:r>
                      <a:endParaRPr lang="zh-CN" altLang="en-US" sz="1400">
                        <a:sym typeface="+mn-ea"/>
                      </a:endParaRPr>
                    </a:p>
                  </a:txBody>
                  <a:tcPr/>
                </a:tc>
                <a:tc>
                  <a:txBody>
                    <a:bodyPr/>
                    <a:lstStyle/>
                    <a:p>
                      <a:pPr>
                        <a:buNone/>
                      </a:pPr>
                      <a:r>
                        <a:rPr lang="zh-CN" altLang="en-US" sz="1400">
                          <a:sym typeface="+mn-ea"/>
                        </a:rPr>
                        <a:t>7.50 - 5.00 </a:t>
                      </a:r>
                      <a:endParaRPr lang="zh-CN" altLang="en-US" sz="1400">
                        <a:sym typeface="+mn-ea"/>
                      </a:endParaRPr>
                    </a:p>
                  </a:txBody>
                  <a:tcPr/>
                </a:tc>
                <a:tc>
                  <a:txBody>
                    <a:bodyPr/>
                    <a:lstStyle/>
                    <a:p>
                      <a:pPr>
                        <a:buNone/>
                      </a:pPr>
                      <a:r>
                        <a:rPr lang="zh-CN" altLang="en-US" sz="1400"/>
                        <a:t>D波段  </a:t>
                      </a:r>
                      <a:endParaRPr lang="zh-CN" altLang="en-US" sz="1400"/>
                    </a:p>
                  </a:txBody>
                  <a:tcPr/>
                </a:tc>
                <a:tc>
                  <a:txBody>
                    <a:bodyPr/>
                    <a:lstStyle/>
                    <a:p>
                      <a:pPr>
                        <a:buNone/>
                      </a:pPr>
                      <a:r>
                        <a:rPr lang="zh-CN" altLang="en-US" sz="1400">
                          <a:sym typeface="+mn-ea"/>
                        </a:rPr>
                        <a:t>110 - 170 G</a:t>
                      </a:r>
                      <a:endParaRPr lang="zh-CN" altLang="en-US" sz="1400">
                        <a:sym typeface="+mn-ea"/>
                      </a:endParaRPr>
                    </a:p>
                  </a:txBody>
                  <a:tcPr/>
                </a:tc>
                <a:tc>
                  <a:txBody>
                    <a:bodyPr/>
                    <a:lstStyle/>
                    <a:p>
                      <a:pPr>
                        <a:buNone/>
                      </a:pPr>
                      <a:r>
                        <a:rPr lang="zh-CN" altLang="en-US" sz="1400">
                          <a:sym typeface="+mn-ea"/>
                        </a:rPr>
                        <a:t>2.73 - 1.76 </a:t>
                      </a:r>
                      <a:endParaRPr lang="zh-CN" altLang="en-US" sz="1400">
                        <a:sym typeface="+mn-ea"/>
                      </a:endParaRPr>
                    </a:p>
                  </a:txBody>
                  <a:tcPr/>
                </a:tc>
              </a:tr>
            </a:tbl>
          </a:graphicData>
        </a:graphic>
      </p:graphicFrame>
    </p:spTree>
  </p:cSld>
  <p:clrMapOvr>
    <a:masterClrMapping/>
  </p:clrMapOvr>
  <p:transition>
    <p:pull dir="l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t="20382" b="14469"/>
          <a:stretch>
            <a:fillRect/>
          </a:stretch>
        </p:blipFill>
        <p:spPr>
          <a:xfrm>
            <a:off x="683568" y="188640"/>
            <a:ext cx="4572000" cy="6448425"/>
          </a:xfrm>
          <a:prstGeom prst="rect">
            <a:avLst/>
          </a:prstGeom>
        </p:spPr>
      </p:pic>
      <p:sp>
        <p:nvSpPr>
          <p:cNvPr id="3" name="文本框 2"/>
          <p:cNvSpPr txBox="1"/>
          <p:nvPr/>
        </p:nvSpPr>
        <p:spPr>
          <a:xfrm>
            <a:off x="5436096" y="548680"/>
            <a:ext cx="3168352" cy="5169535"/>
          </a:xfrm>
          <a:prstGeom prst="rect">
            <a:avLst/>
          </a:prstGeom>
          <a:noFill/>
        </p:spPr>
        <p:txBody>
          <a:bodyPr wrap="square" rtlCol="0">
            <a:spAutoFit/>
          </a:bodyPr>
          <a:lstStyle/>
          <a:p>
            <a:pPr marL="342900" indent="-342900">
              <a:lnSpc>
                <a:spcPct val="150000"/>
              </a:lnSpc>
              <a:buFont typeface="Wingdings" panose="05000000000000000000" charset="0"/>
              <a:buChar char="Ø"/>
            </a:pPr>
            <a:r>
              <a:rPr lang="en-US" altLang="zh-CN" sz="2000" i="0" dirty="0" smtClean="0"/>
              <a:t>2011</a:t>
            </a:r>
            <a:r>
              <a:rPr lang="zh-CN" altLang="en-US" sz="2000" i="0" dirty="0" smtClean="0"/>
              <a:t>年西安电子科大通过凹槽绝缘栅</a:t>
            </a:r>
            <a:r>
              <a:rPr lang="en-US" altLang="zh-CN" sz="2000" i="0" dirty="0" smtClean="0"/>
              <a:t>HEMT</a:t>
            </a:r>
            <a:r>
              <a:rPr lang="zh-CN" altLang="en-US" sz="2000" i="0" dirty="0" smtClean="0"/>
              <a:t>实现</a:t>
            </a:r>
            <a:r>
              <a:rPr lang="en-US" altLang="zh-CN" sz="2000" i="0" dirty="0" smtClean="0"/>
              <a:t>4GHz</a:t>
            </a:r>
            <a:r>
              <a:rPr lang="zh-CN" altLang="en-US" sz="2000" i="0" dirty="0" smtClean="0"/>
              <a:t>下功率附加效率（</a:t>
            </a:r>
            <a:r>
              <a:rPr lang="en-US" altLang="zh-CN" sz="2000" i="0" dirty="0" smtClean="0"/>
              <a:t>PAE</a:t>
            </a:r>
            <a:r>
              <a:rPr lang="zh-CN" altLang="en-US" sz="2000" i="0" dirty="0" smtClean="0"/>
              <a:t>）</a:t>
            </a:r>
            <a:r>
              <a:rPr lang="en-US" altLang="zh-CN" sz="2000" i="0" dirty="0" smtClean="0"/>
              <a:t>73%</a:t>
            </a:r>
            <a:r>
              <a:rPr lang="zh-CN" altLang="en-US" sz="2000" i="0" dirty="0" smtClean="0"/>
              <a:t>。</a:t>
            </a:r>
            <a:endParaRPr lang="en-US" altLang="zh-CN" sz="2000" i="0" dirty="0" smtClean="0"/>
          </a:p>
          <a:p>
            <a:pPr marL="342900" indent="-342900">
              <a:lnSpc>
                <a:spcPct val="150000"/>
              </a:lnSpc>
              <a:buFont typeface="Wingdings" panose="05000000000000000000" charset="0"/>
              <a:buChar char="Ø"/>
            </a:pPr>
            <a:r>
              <a:rPr lang="en-US" altLang="zh-CN" sz="2000" i="0" dirty="0" err="1" smtClean="0"/>
              <a:t>GaN</a:t>
            </a:r>
            <a:r>
              <a:rPr lang="zh-CN" altLang="en-US" sz="2000" i="0" dirty="0" smtClean="0"/>
              <a:t>微波器件：中电</a:t>
            </a:r>
            <a:r>
              <a:rPr lang="en-US" altLang="zh-CN" sz="2000" i="0" dirty="0" smtClean="0"/>
              <a:t>13</a:t>
            </a:r>
            <a:r>
              <a:rPr lang="zh-CN" altLang="en-US" sz="2000" i="0" dirty="0" smtClean="0"/>
              <a:t>所，</a:t>
            </a:r>
            <a:r>
              <a:rPr lang="en-US" altLang="zh-CN" sz="2000" i="0" dirty="0" smtClean="0"/>
              <a:t>55</a:t>
            </a:r>
            <a:r>
              <a:rPr lang="zh-CN" altLang="en-US" sz="2000" i="0" dirty="0" smtClean="0"/>
              <a:t>所，西安电子科大，中科院微电子所，半导体所等。</a:t>
            </a:r>
            <a:endParaRPr lang="en-US" altLang="zh-CN" sz="2000" i="0" dirty="0" smtClean="0"/>
          </a:p>
          <a:p>
            <a:pPr marL="342900" indent="-342900">
              <a:lnSpc>
                <a:spcPct val="150000"/>
              </a:lnSpc>
              <a:buFont typeface="Wingdings" panose="05000000000000000000" charset="0"/>
              <a:buChar char="Ø"/>
            </a:pPr>
            <a:r>
              <a:rPr lang="zh-CN" altLang="en-US" sz="2000" i="0" dirty="0" smtClean="0"/>
              <a:t>国内的</a:t>
            </a:r>
            <a:r>
              <a:rPr lang="en-US" altLang="zh-CN" sz="2000" i="0" dirty="0" smtClean="0"/>
              <a:t>L-X</a:t>
            </a:r>
            <a:r>
              <a:rPr lang="zh-CN" altLang="en-US" sz="2000" i="0" dirty="0" smtClean="0"/>
              <a:t>波段的</a:t>
            </a:r>
            <a:r>
              <a:rPr lang="en-US" altLang="zh-CN" sz="2000" i="0" dirty="0" err="1" smtClean="0"/>
              <a:t>GaN</a:t>
            </a:r>
            <a:r>
              <a:rPr lang="zh-CN" altLang="en-US" sz="2000" i="0" dirty="0" smtClean="0"/>
              <a:t>微波功率器件已经进入应用阶段。</a:t>
            </a:r>
            <a:endParaRPr lang="zh-CN" altLang="en-US" sz="2000" i="0" dirty="0"/>
          </a:p>
        </p:txBody>
      </p:sp>
    </p:spTree>
  </p:cSld>
  <p:clrMapOvr>
    <a:masterClrMapping/>
  </p:clrMapOvr>
  <p:transition>
    <p:pull dir="l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2"/>
          <p:cNvSpPr>
            <a:spLocks noGrp="1"/>
          </p:cNvSpPr>
          <p:nvPr>
            <p:ph type="title"/>
          </p:nvPr>
        </p:nvSpPr>
        <p:spPr>
          <a:xfrm>
            <a:off x="500063" y="142875"/>
            <a:ext cx="8229600" cy="1143000"/>
          </a:xfrm>
        </p:spPr>
        <p:txBody>
          <a:bodyPr vert="horz" wrap="square" anchor="ctr"/>
          <a:lstStyle/>
          <a:p>
            <a:pPr>
              <a:buNone/>
            </a:pPr>
            <a:r>
              <a:rPr lang="zh-CN" altLang="en-US" b="1" dirty="0">
                <a:solidFill>
                  <a:srgbClr val="0070C0"/>
                </a:solidFill>
              </a:rPr>
              <a:t>课程内容</a:t>
            </a:r>
            <a:endParaRPr lang="zh-CN" altLang="en-US" b="1" dirty="0">
              <a:solidFill>
                <a:srgbClr val="0070C0"/>
              </a:solidFill>
            </a:endParaRPr>
          </a:p>
        </p:txBody>
      </p:sp>
      <p:sp>
        <p:nvSpPr>
          <p:cNvPr id="19459" name="内容占位符 1"/>
          <p:cNvSpPr>
            <a:spLocks noGrp="1"/>
          </p:cNvSpPr>
          <p:nvPr>
            <p:ph idx="1"/>
          </p:nvPr>
        </p:nvSpPr>
        <p:spPr>
          <a:xfrm>
            <a:off x="42863" y="1196752"/>
            <a:ext cx="9144000" cy="5376862"/>
          </a:xfrm>
          <a:solidFill>
            <a:srgbClr val="FFC000">
              <a:alpha val="100000"/>
            </a:srgbClr>
          </a:solidFill>
        </p:spPr>
        <p:txBody>
          <a:bodyPr vert="horz" wrap="square" anchor="t">
            <a:normAutofit/>
          </a:bodyPr>
          <a:lstStyle/>
          <a:p>
            <a:pPr>
              <a:lnSpc>
                <a:spcPct val="130000"/>
              </a:lnSpc>
              <a:buFont typeface="Wingdings 3" panose="05040102010807070707" pitchFamily="18" charset="2"/>
              <a:buNone/>
            </a:pPr>
            <a:r>
              <a:rPr lang="zh-CN" altLang="en-US" sz="2000" b="1" dirty="0">
                <a:latin typeface="黑体" panose="02010609060101010101" pitchFamily="49" charset="-122"/>
                <a:ea typeface="黑体" panose="02010609060101010101" pitchFamily="49" charset="-122"/>
              </a:rPr>
              <a:t>第一章 绪论 （</a:t>
            </a:r>
            <a:r>
              <a:rPr lang="en-US" altLang="zh-CN" sz="2000" b="1" dirty="0">
                <a:latin typeface="黑体" panose="02010609060101010101" pitchFamily="49" charset="-122"/>
                <a:ea typeface="黑体" panose="02010609060101010101" pitchFamily="49" charset="-122"/>
              </a:rPr>
              <a:t>3</a:t>
            </a:r>
            <a:r>
              <a:rPr lang="zh-CN" altLang="en-US" sz="2000" b="1" dirty="0">
                <a:latin typeface="黑体" panose="02010609060101010101" pitchFamily="49" charset="-122"/>
                <a:ea typeface="黑体" panose="02010609060101010101" pitchFamily="49" charset="-122"/>
              </a:rPr>
              <a:t>次课）</a:t>
            </a:r>
            <a:endParaRPr lang="en-US" altLang="zh-CN" sz="2000" b="1" dirty="0">
              <a:latin typeface="黑体" panose="02010609060101010101" pitchFamily="49" charset="-122"/>
              <a:ea typeface="黑体" panose="02010609060101010101" pitchFamily="49" charset="-122"/>
            </a:endParaRPr>
          </a:p>
          <a:p>
            <a:pPr>
              <a:lnSpc>
                <a:spcPct val="130000"/>
              </a:lnSpc>
              <a:buFont typeface="Wingdings 3" panose="05040102010807070707" pitchFamily="18" charset="2"/>
              <a:buNone/>
            </a:pP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宽禁带半导体简介，特性，应用及热点问题</a:t>
            </a:r>
            <a:endParaRPr lang="en-US" altLang="zh-CN" sz="2000" b="1" dirty="0">
              <a:latin typeface="黑体" panose="02010609060101010101" pitchFamily="49" charset="-122"/>
              <a:ea typeface="黑体" panose="02010609060101010101" pitchFamily="49" charset="-122"/>
            </a:endParaRPr>
          </a:p>
          <a:p>
            <a:pPr>
              <a:lnSpc>
                <a:spcPct val="130000"/>
              </a:lnSpc>
              <a:buFont typeface="Wingdings 3" panose="05040102010807070707" pitchFamily="18" charset="2"/>
              <a:buNone/>
            </a:pPr>
            <a:r>
              <a:rPr lang="zh-CN" altLang="en-US" sz="2000" b="1" dirty="0">
                <a:latin typeface="黑体" panose="02010609060101010101" pitchFamily="49" charset="-122"/>
                <a:ea typeface="黑体" panose="02010609060101010101" pitchFamily="49" charset="-122"/>
              </a:rPr>
              <a:t>第二章 宽禁带半导体材料制备（</a:t>
            </a:r>
            <a:r>
              <a:rPr lang="en-US" altLang="zh-CN" sz="2000" b="1" dirty="0">
                <a:latin typeface="黑体" panose="02010609060101010101" pitchFamily="49" charset="-122"/>
                <a:ea typeface="黑体" panose="02010609060101010101" pitchFamily="49" charset="-122"/>
              </a:rPr>
              <a:t>3-4</a:t>
            </a:r>
            <a:r>
              <a:rPr lang="zh-CN" altLang="en-US" sz="2000" b="1" dirty="0">
                <a:latin typeface="黑体" panose="02010609060101010101" pitchFamily="49" charset="-122"/>
                <a:ea typeface="黑体" panose="02010609060101010101" pitchFamily="49" charset="-122"/>
              </a:rPr>
              <a:t>次课）</a:t>
            </a:r>
            <a:endParaRPr lang="en-US" altLang="zh-CN" sz="2000" b="1" dirty="0">
              <a:latin typeface="黑体" panose="02010609060101010101" pitchFamily="49" charset="-122"/>
              <a:ea typeface="黑体" panose="02010609060101010101" pitchFamily="49" charset="-122"/>
            </a:endParaRPr>
          </a:p>
          <a:p>
            <a:pPr>
              <a:lnSpc>
                <a:spcPct val="130000"/>
              </a:lnSpc>
              <a:buFont typeface="Wingdings 3" panose="05040102010807070707" pitchFamily="18" charset="2"/>
              <a:buNone/>
            </a:pP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主要制备技术，</a:t>
            </a:r>
            <a:r>
              <a:rPr lang="en-US" altLang="zh-CN" sz="2000" b="1" dirty="0">
                <a:latin typeface="黑体" panose="02010609060101010101" pitchFamily="49" charset="-122"/>
                <a:ea typeface="黑体" panose="02010609060101010101" pitchFamily="49" charset="-122"/>
              </a:rPr>
              <a:t>MOCVD</a:t>
            </a:r>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PSS</a:t>
            </a:r>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GaN</a:t>
            </a:r>
            <a:r>
              <a:rPr lang="zh-CN" altLang="en-US" sz="2000" b="1" dirty="0">
                <a:latin typeface="黑体" panose="02010609060101010101" pitchFamily="49" charset="-122"/>
                <a:ea typeface="黑体" panose="02010609060101010101" pitchFamily="49" charset="-122"/>
              </a:rPr>
              <a:t> </a:t>
            </a:r>
            <a:r>
              <a:rPr lang="en-US" altLang="zh-CN" sz="2000" b="1" dirty="0">
                <a:latin typeface="黑体" panose="02010609060101010101" pitchFamily="49" charset="-122"/>
                <a:ea typeface="黑体" panose="02010609060101010101" pitchFamily="49" charset="-122"/>
              </a:rPr>
              <a:t>on</a:t>
            </a:r>
            <a:r>
              <a:rPr lang="zh-CN" altLang="en-US" sz="2000" b="1" dirty="0">
                <a:latin typeface="黑体" panose="02010609060101010101" pitchFamily="49" charset="-122"/>
                <a:ea typeface="黑体" panose="02010609060101010101" pitchFamily="49" charset="-122"/>
              </a:rPr>
              <a:t> </a:t>
            </a:r>
            <a:r>
              <a:rPr lang="en-US" altLang="zh-CN" sz="2000" b="1" dirty="0">
                <a:latin typeface="黑体" panose="02010609060101010101" pitchFamily="49" charset="-122"/>
                <a:ea typeface="黑体" panose="02010609060101010101" pitchFamily="49" charset="-122"/>
              </a:rPr>
              <a:t>Si</a:t>
            </a:r>
            <a:r>
              <a:rPr lang="zh-CN" altLang="en-US" sz="2000" b="1" dirty="0">
                <a:latin typeface="黑体" panose="02010609060101010101" pitchFamily="49" charset="-122"/>
                <a:ea typeface="黑体" panose="02010609060101010101" pitchFamily="49" charset="-122"/>
              </a:rPr>
              <a:t>，低维结构外延 </a:t>
            </a:r>
            <a:endParaRPr lang="en-US" altLang="zh-CN" sz="2000" b="1" dirty="0">
              <a:latin typeface="黑体" panose="02010609060101010101" pitchFamily="49" charset="-122"/>
              <a:ea typeface="黑体" panose="02010609060101010101" pitchFamily="49" charset="-122"/>
            </a:endParaRPr>
          </a:p>
          <a:p>
            <a:pPr>
              <a:lnSpc>
                <a:spcPct val="130000"/>
              </a:lnSpc>
              <a:buFont typeface="Wingdings 3" panose="05040102010807070707" pitchFamily="18" charset="2"/>
              <a:buNone/>
            </a:pPr>
            <a:r>
              <a:rPr lang="zh-CN" altLang="en-US" sz="2000" b="1" dirty="0">
                <a:latin typeface="黑体" panose="02010609060101010101" pitchFamily="49" charset="-122"/>
                <a:ea typeface="黑体" panose="02010609060101010101" pitchFamily="49" charset="-122"/>
              </a:rPr>
              <a:t>第三章 宽禁带半导体器件结构及工艺技术（</a:t>
            </a:r>
            <a:r>
              <a:rPr lang="en-US" altLang="zh-CN" sz="2000" b="1" dirty="0">
                <a:latin typeface="黑体" panose="02010609060101010101" pitchFamily="49" charset="-122"/>
                <a:ea typeface="黑体" panose="02010609060101010101" pitchFamily="49" charset="-122"/>
              </a:rPr>
              <a:t>4</a:t>
            </a:r>
            <a:r>
              <a:rPr lang="zh-CN" altLang="en-US" sz="2000" b="1" dirty="0">
                <a:latin typeface="黑体" panose="02010609060101010101" pitchFamily="49" charset="-122"/>
                <a:ea typeface="黑体" panose="02010609060101010101" pitchFamily="49" charset="-122"/>
              </a:rPr>
              <a:t>次课）</a:t>
            </a:r>
            <a:endParaRPr lang="en-US" altLang="zh-CN" sz="2000" b="1" dirty="0">
              <a:latin typeface="黑体" panose="02010609060101010101" pitchFamily="49" charset="-122"/>
              <a:ea typeface="黑体" panose="02010609060101010101" pitchFamily="49" charset="-122"/>
            </a:endParaRPr>
          </a:p>
          <a:p>
            <a:pPr>
              <a:lnSpc>
                <a:spcPct val="130000"/>
              </a:lnSpc>
              <a:buFont typeface="Wingdings 3" panose="05040102010807070707" pitchFamily="18" charset="2"/>
              <a:buNone/>
            </a:pP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宽禁带半导体器件结构原理及仿真，芯片及封装工艺，欧姆接触，光子晶体与表面等离激元，</a:t>
            </a:r>
            <a:r>
              <a:rPr lang="en-US" altLang="zh-CN" sz="2000" b="1" dirty="0">
                <a:latin typeface="黑体" panose="02010609060101010101" pitchFamily="49" charset="-122"/>
                <a:ea typeface="黑体" panose="02010609060101010101" pitchFamily="49" charset="-122"/>
              </a:rPr>
              <a:t>micro</a:t>
            </a:r>
            <a:r>
              <a:rPr lang="zh-CN" altLang="en-US" sz="2000" b="1" dirty="0">
                <a:latin typeface="黑体" panose="02010609060101010101" pitchFamily="49" charset="-122"/>
                <a:ea typeface="黑体" panose="02010609060101010101" pitchFamily="49" charset="-122"/>
              </a:rPr>
              <a:t> </a:t>
            </a:r>
            <a:r>
              <a:rPr lang="en-US" altLang="zh-CN" sz="2000" b="1" dirty="0">
                <a:latin typeface="黑体" panose="02010609060101010101" pitchFamily="49" charset="-122"/>
                <a:ea typeface="黑体" panose="02010609060101010101" pitchFamily="49" charset="-122"/>
              </a:rPr>
              <a:t>LED</a:t>
            </a:r>
            <a:r>
              <a:rPr lang="zh-CN" altLang="en-US" sz="2000" b="1" dirty="0">
                <a:latin typeface="黑体" panose="02010609060101010101" pitchFamily="49" charset="-122"/>
                <a:ea typeface="黑体" panose="02010609060101010101" pitchFamily="49" charset="-122"/>
              </a:rPr>
              <a:t>，紫外</a:t>
            </a:r>
            <a:r>
              <a:rPr lang="en-US" altLang="zh-CN" sz="2000" b="1" dirty="0">
                <a:latin typeface="黑体" panose="02010609060101010101" pitchFamily="49" charset="-122"/>
                <a:ea typeface="黑体" panose="02010609060101010101" pitchFamily="49" charset="-122"/>
              </a:rPr>
              <a:t>LED</a:t>
            </a:r>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HEMT</a:t>
            </a:r>
            <a:r>
              <a:rPr lang="zh-CN" altLang="en-US" sz="2000" b="1" dirty="0">
                <a:latin typeface="黑体" panose="02010609060101010101" pitchFamily="49" charset="-122"/>
                <a:ea typeface="黑体" panose="02010609060101010101" pitchFamily="49" charset="-122"/>
              </a:rPr>
              <a:t>，肖特基二极管</a:t>
            </a:r>
            <a:endParaRPr lang="en-US" altLang="zh-CN" sz="2000" b="1" dirty="0">
              <a:latin typeface="黑体" panose="02010609060101010101" pitchFamily="49" charset="-122"/>
              <a:ea typeface="黑体" panose="02010609060101010101" pitchFamily="49" charset="-122"/>
            </a:endParaRPr>
          </a:p>
          <a:p>
            <a:pPr>
              <a:lnSpc>
                <a:spcPct val="130000"/>
              </a:lnSpc>
              <a:buFont typeface="Wingdings 3" panose="05040102010807070707" pitchFamily="18" charset="2"/>
              <a:buNone/>
            </a:pPr>
            <a:r>
              <a:rPr lang="zh-CN" altLang="en-US" sz="2000" b="1" dirty="0">
                <a:latin typeface="黑体" panose="02010609060101010101" pitchFamily="49" charset="-122"/>
                <a:ea typeface="黑体" panose="02010609060101010101" pitchFamily="49" charset="-122"/>
              </a:rPr>
              <a:t>第四章 宽禁带半导体应用（</a:t>
            </a:r>
            <a:r>
              <a:rPr lang="en-US" altLang="zh-CN" sz="2000" b="1" dirty="0">
                <a:latin typeface="黑体" panose="02010609060101010101" pitchFamily="49" charset="-122"/>
                <a:ea typeface="黑体" panose="02010609060101010101" pitchFamily="49" charset="-122"/>
              </a:rPr>
              <a:t>1-2</a:t>
            </a:r>
            <a:r>
              <a:rPr lang="zh-CN" altLang="en-US" sz="2000" b="1" dirty="0">
                <a:latin typeface="黑体" panose="02010609060101010101" pitchFamily="49" charset="-122"/>
                <a:ea typeface="黑体" panose="02010609060101010101" pitchFamily="49" charset="-122"/>
              </a:rPr>
              <a:t>次课）</a:t>
            </a:r>
            <a:endParaRPr lang="en-US" altLang="zh-CN" sz="2000" b="1" dirty="0">
              <a:latin typeface="黑体" panose="02010609060101010101" pitchFamily="49" charset="-122"/>
              <a:ea typeface="黑体" panose="02010609060101010101" pitchFamily="49" charset="-122"/>
            </a:endParaRPr>
          </a:p>
          <a:p>
            <a:pPr>
              <a:lnSpc>
                <a:spcPct val="130000"/>
              </a:lnSpc>
              <a:buFont typeface="Wingdings 3" panose="05040102010807070707" pitchFamily="18" charset="2"/>
              <a:buNone/>
            </a:pPr>
            <a:r>
              <a:rPr lang="zh-CN" altLang="en-US" sz="2000" b="1" dirty="0">
                <a:latin typeface="黑体" panose="02010609060101010101" pitchFamily="49" charset="-122"/>
                <a:ea typeface="黑体" panose="02010609060101010101" pitchFamily="49" charset="-122"/>
              </a:rPr>
              <a:t>半导体照明，日盲探测器，电解水，微波发射，电力电子，</a:t>
            </a:r>
            <a:r>
              <a:rPr lang="en-US" altLang="zh-CN" sz="2000" b="1" dirty="0">
                <a:latin typeface="黑体" panose="02010609060101010101" pitchFamily="49" charset="-122"/>
                <a:ea typeface="黑体" panose="02010609060101010101" pitchFamily="49" charset="-122"/>
              </a:rPr>
              <a:t>VR/AR</a:t>
            </a:r>
            <a:endParaRPr lang="en-US" altLang="zh-CN" sz="2000" b="1" dirty="0">
              <a:latin typeface="黑体" panose="02010609060101010101" pitchFamily="49" charset="-122"/>
              <a:ea typeface="黑体" panose="02010609060101010101" pitchFamily="49" charset="-122"/>
            </a:endParaRPr>
          </a:p>
          <a:p>
            <a:pPr>
              <a:lnSpc>
                <a:spcPct val="130000"/>
              </a:lnSpc>
              <a:buChar char="ß"/>
            </a:pPr>
            <a:endParaRPr lang="zh-CN" altLang="en-US" sz="2000" b="1" dirty="0">
              <a:latin typeface="黑体" panose="02010609060101010101" pitchFamily="49" charset="-122"/>
              <a:ea typeface="黑体" panose="02010609060101010101" pitchFamily="49" charset="-122"/>
            </a:endParaRPr>
          </a:p>
        </p:txBody>
      </p:sp>
    </p:spTree>
  </p:cSld>
  <p:clrMapOvr>
    <a:masterClrMapping/>
  </p:clrMapOvr>
  <p:transition>
    <p:pull dir="l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txBox="1">
            <a:spLocks noGrp="1"/>
          </p:cNvSpPr>
          <p:nvPr/>
        </p:nvSpPr>
        <p:spPr>
          <a:xfrm>
            <a:off x="8426451" y="6236494"/>
            <a:ext cx="366712" cy="365125"/>
          </a:xfrm>
          <a:prstGeom prst="rect">
            <a:avLst/>
          </a:prstGeom>
          <a:noFill/>
          <a:ln>
            <a:noFill/>
          </a:ln>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000" i="0" dirty="0"/>
            </a:fld>
            <a:endParaRPr lang="en-US" altLang="zh-CN" sz="1000" i="0" dirty="0"/>
          </a:p>
        </p:txBody>
      </p:sp>
      <p:pic>
        <p:nvPicPr>
          <p:cNvPr id="4" name="Picture 2" descr="https://timgsa.baidu.com/timg?image&amp;quality=80&amp;size=b9999_10000&amp;sec=1489509006050&amp;di=44bf8f7608c692ba3fc6a1821899ebae&amp;imgtype=0&amp;src=http%3A%2F%2Fphotocdn.sohu.com%2F20160217%2FImg437590136.jpeg"/>
          <p:cNvPicPr>
            <a:picLocks noChangeAspect="1"/>
          </p:cNvPicPr>
          <p:nvPr/>
        </p:nvPicPr>
        <p:blipFill>
          <a:blip r:embed="rId1"/>
          <a:stretch>
            <a:fillRect/>
          </a:stretch>
        </p:blipFill>
        <p:spPr>
          <a:xfrm>
            <a:off x="1993901" y="256381"/>
            <a:ext cx="5214937" cy="2878138"/>
          </a:xfrm>
          <a:prstGeom prst="rect">
            <a:avLst/>
          </a:prstGeom>
          <a:noFill/>
          <a:ln w="9525">
            <a:noFill/>
          </a:ln>
        </p:spPr>
      </p:pic>
      <p:sp>
        <p:nvSpPr>
          <p:cNvPr id="5" name="TextBox 5"/>
          <p:cNvSpPr txBox="1"/>
          <p:nvPr/>
        </p:nvSpPr>
        <p:spPr>
          <a:xfrm>
            <a:off x="395605" y="3284855"/>
            <a:ext cx="8119110" cy="3476625"/>
          </a:xfrm>
          <a:prstGeom prst="rect">
            <a:avLst/>
          </a:prstGeom>
          <a:solidFill>
            <a:schemeClr val="bg1"/>
          </a:solidFill>
          <a:ln w="9525">
            <a:noFill/>
          </a:ln>
        </p:spPr>
        <p:txBody>
          <a:bodyPr wrap="square">
            <a:spAutoFit/>
          </a:bodyPr>
          <a:lst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lstStyle>
          <a:p>
            <a:pPr algn="just"/>
            <a:r>
              <a:rPr lang="en-US" altLang="zh-CN" sz="2000" i="0" dirty="0">
                <a:latin typeface="Times New Roman" panose="02020603050405020304" pitchFamily="18" charset="0"/>
              </a:rPr>
              <a:t>      </a:t>
            </a:r>
            <a:r>
              <a:rPr lang="zh-CN" altLang="en-US" sz="2000" i="0" dirty="0">
                <a:latin typeface="Times New Roman" panose="02020603050405020304" pitchFamily="18" charset="0"/>
              </a:rPr>
              <a:t>“萨德”系统使用的</a:t>
            </a:r>
            <a:r>
              <a:rPr lang="en-US" altLang="zh-CN" sz="2000" i="0" dirty="0">
                <a:latin typeface="Times New Roman" panose="02020603050405020304" pitchFamily="18" charset="0"/>
              </a:rPr>
              <a:t>AN/TPY-2</a:t>
            </a:r>
            <a:r>
              <a:rPr lang="zh-CN" altLang="en-US" sz="2000" i="0" dirty="0">
                <a:latin typeface="Times New Roman" panose="02020603050405020304" pitchFamily="18" charset="0"/>
              </a:rPr>
              <a:t>型</a:t>
            </a:r>
            <a:r>
              <a:rPr lang="en-US" altLang="zh-CN" sz="2000" i="0" dirty="0">
                <a:latin typeface="Times New Roman" panose="02020603050405020304" pitchFamily="18" charset="0"/>
              </a:rPr>
              <a:t>X</a:t>
            </a:r>
            <a:r>
              <a:rPr lang="zh-CN" altLang="en-US" sz="2000" i="0" dirty="0">
                <a:latin typeface="Times New Roman" panose="02020603050405020304" pitchFamily="18" charset="0"/>
              </a:rPr>
              <a:t>波段雷达，号称当今世界上最大、功能最强的陆基移动雷达。美军方宣称其探测距离为</a:t>
            </a:r>
            <a:r>
              <a:rPr lang="en-US" altLang="zh-CN" sz="2000" i="0" dirty="0">
                <a:latin typeface="Times New Roman" panose="02020603050405020304" pitchFamily="18" charset="0"/>
              </a:rPr>
              <a:t>500</a:t>
            </a:r>
            <a:r>
              <a:rPr lang="zh-CN" altLang="en-US" sz="2000" i="0" dirty="0">
                <a:latin typeface="Times New Roman" panose="02020603050405020304" pitchFamily="18" charset="0"/>
              </a:rPr>
              <a:t>千米。由于雷达探测距离与目标的雷达截面积密切相关，故该型雷达对于弹体尚未分离的上升段中远程和洲际导弹的探测距离应在</a:t>
            </a:r>
            <a:r>
              <a:rPr lang="en-US" altLang="zh-CN" sz="2000" i="0" dirty="0">
                <a:latin typeface="Times New Roman" panose="02020603050405020304" pitchFamily="18" charset="0"/>
              </a:rPr>
              <a:t>2000</a:t>
            </a:r>
            <a:r>
              <a:rPr lang="zh-CN" altLang="en-US" sz="2000" i="0" dirty="0">
                <a:latin typeface="Times New Roman" panose="02020603050405020304" pitchFamily="18" charset="0"/>
              </a:rPr>
              <a:t>千米以上。</a:t>
            </a:r>
            <a:endParaRPr lang="zh-CN" altLang="en-US" sz="2000" i="0" dirty="0">
              <a:latin typeface="Times New Roman" panose="02020603050405020304" pitchFamily="18" charset="0"/>
            </a:endParaRPr>
          </a:p>
          <a:p>
            <a:pPr algn="just"/>
            <a:endParaRPr lang="en-US" altLang="zh-CN" sz="2000" i="0" dirty="0">
              <a:latin typeface="Times New Roman" panose="02020603050405020304" pitchFamily="18" charset="0"/>
            </a:endParaRPr>
          </a:p>
          <a:p>
            <a:pPr algn="just"/>
            <a:r>
              <a:rPr lang="zh-CN" altLang="en-US" sz="2000" b="1" i="0" dirty="0">
                <a:latin typeface="Times New Roman" panose="02020603050405020304" pitchFamily="18" charset="0"/>
              </a:rPr>
              <a:t>射频微波器件</a:t>
            </a:r>
            <a:endParaRPr lang="zh-CN" altLang="en-US" sz="2000" b="1" i="0" dirty="0">
              <a:latin typeface="Times New Roman" panose="02020603050405020304" pitchFamily="18" charset="0"/>
            </a:endParaRPr>
          </a:p>
          <a:p>
            <a:pPr algn="just"/>
            <a:r>
              <a:rPr lang="en-US" altLang="zh-CN" sz="2000" b="1" i="0" dirty="0">
                <a:latin typeface="Times New Roman" panose="02020603050405020304" pitchFamily="18" charset="0"/>
              </a:rPr>
              <a:t>       </a:t>
            </a:r>
            <a:r>
              <a:rPr lang="zh-CN" altLang="en-US" sz="2000" b="1" i="0" dirty="0">
                <a:latin typeface="Times New Roman" panose="02020603050405020304" pitchFamily="18" charset="0"/>
              </a:rPr>
              <a:t>美国</a:t>
            </a:r>
            <a:r>
              <a:rPr lang="en-US" altLang="zh-CN" sz="2000" b="1" i="0" dirty="0">
                <a:latin typeface="Times New Roman" panose="02020603050405020304" pitchFamily="18" charset="0"/>
              </a:rPr>
              <a:t>Cree</a:t>
            </a:r>
            <a:r>
              <a:rPr lang="zh-CN" altLang="en-US" sz="2000" b="1" i="0" dirty="0">
                <a:latin typeface="Times New Roman" panose="02020603050405020304" pitchFamily="18" charset="0"/>
              </a:rPr>
              <a:t>提供碳化硅上氮化镓（</a:t>
            </a:r>
            <a:r>
              <a:rPr lang="en-US" altLang="zh-CN" sz="2000" b="1" i="0" dirty="0">
                <a:latin typeface="Times New Roman" panose="02020603050405020304" pitchFamily="18" charset="0"/>
              </a:rPr>
              <a:t>GaN-on-SiC</a:t>
            </a:r>
            <a:r>
              <a:rPr lang="zh-CN" altLang="en-US" sz="2000" b="1" i="0" dirty="0">
                <a:latin typeface="Times New Roman" panose="02020603050405020304" pitchFamily="18" charset="0"/>
              </a:rPr>
              <a:t>）高电子迁移率晶体管（</a:t>
            </a:r>
            <a:r>
              <a:rPr lang="en-US" altLang="zh-CN" sz="2000" b="1" i="0" dirty="0">
                <a:latin typeface="Times New Roman" panose="02020603050405020304" pitchFamily="18" charset="0"/>
              </a:rPr>
              <a:t>HEMT</a:t>
            </a:r>
            <a:r>
              <a:rPr lang="zh-CN" altLang="en-US" sz="2000" b="1" i="0" dirty="0">
                <a:latin typeface="Times New Roman" panose="02020603050405020304" pitchFamily="18" charset="0"/>
              </a:rPr>
              <a:t>）和单片微波集成电路（</a:t>
            </a:r>
            <a:r>
              <a:rPr lang="en-US" altLang="zh-CN" sz="2000" b="1" i="0" dirty="0">
                <a:latin typeface="Times New Roman" panose="02020603050405020304" pitchFamily="18" charset="0"/>
              </a:rPr>
              <a:t>MMIC</a:t>
            </a:r>
            <a:r>
              <a:rPr lang="zh-CN" altLang="en-US" sz="2000" b="1" i="0" dirty="0">
                <a:latin typeface="Times New Roman" panose="02020603050405020304" pitchFamily="18" charset="0"/>
              </a:rPr>
              <a:t>）放大器，其氮化镓射频器件用于</a:t>
            </a:r>
            <a:r>
              <a:rPr lang="en-US" altLang="zh-CN" sz="2000" b="1" i="0" dirty="0">
                <a:latin typeface="Times New Roman" panose="02020603050405020304" pitchFamily="18" charset="0"/>
              </a:rPr>
              <a:t>L</a:t>
            </a:r>
            <a:r>
              <a:rPr lang="zh-CN" altLang="en-US" sz="2000" b="1" i="0" dirty="0">
                <a:latin typeface="Times New Roman" panose="02020603050405020304" pitchFamily="18" charset="0"/>
              </a:rPr>
              <a:t>、</a:t>
            </a:r>
            <a:r>
              <a:rPr lang="en-US" altLang="zh-CN" sz="2000" b="1" i="0" dirty="0">
                <a:latin typeface="Times New Roman" panose="02020603050405020304" pitchFamily="18" charset="0"/>
              </a:rPr>
              <a:t>S</a:t>
            </a:r>
            <a:r>
              <a:rPr lang="zh-CN" altLang="en-US" sz="2000" b="1" i="0" dirty="0">
                <a:latin typeface="Times New Roman" panose="02020603050405020304" pitchFamily="18" charset="0"/>
              </a:rPr>
              <a:t>、</a:t>
            </a:r>
            <a:r>
              <a:rPr lang="en-US" altLang="zh-CN" sz="2000" b="1" i="0" dirty="0">
                <a:latin typeface="Times New Roman" panose="02020603050405020304" pitchFamily="18" charset="0"/>
              </a:rPr>
              <a:t>C</a:t>
            </a:r>
            <a:r>
              <a:rPr lang="zh-CN" altLang="en-US" sz="2000" b="1" i="0" dirty="0">
                <a:latin typeface="Times New Roman" panose="02020603050405020304" pitchFamily="18" charset="0"/>
              </a:rPr>
              <a:t>、</a:t>
            </a:r>
            <a:r>
              <a:rPr lang="en-US" altLang="zh-CN" sz="2000" b="1" i="0" dirty="0">
                <a:latin typeface="Times New Roman" panose="02020603050405020304" pitchFamily="18" charset="0"/>
              </a:rPr>
              <a:t>X</a:t>
            </a:r>
            <a:r>
              <a:rPr lang="zh-CN" altLang="en-US" sz="2000" b="1" i="0" dirty="0">
                <a:latin typeface="Times New Roman" panose="02020603050405020304" pitchFamily="18" charset="0"/>
              </a:rPr>
              <a:t>波段雷达，其</a:t>
            </a:r>
            <a:r>
              <a:rPr lang="en-US" altLang="zh-CN" sz="2000" b="1" i="0" dirty="0">
                <a:latin typeface="Times New Roman" panose="02020603050405020304" pitchFamily="18" charset="0"/>
              </a:rPr>
              <a:t>GaN RF</a:t>
            </a:r>
            <a:r>
              <a:rPr lang="zh-CN" altLang="en-US" sz="2000" b="1" i="0" dirty="0">
                <a:latin typeface="Times New Roman" panose="02020603050405020304" pitchFamily="18" charset="0"/>
              </a:rPr>
              <a:t>晶体管的技术与各种其它电路元件，以形成完全集成的放大器电路。这允许其大幅度降低了尺寸和混合放大器的性能增加。</a:t>
            </a:r>
            <a:endParaRPr lang="zh-CN" altLang="en-US" sz="2000" i="0" dirty="0">
              <a:latin typeface="Times New Roman" panose="02020603050405020304" pitchFamily="18" charset="0"/>
            </a:endParaRPr>
          </a:p>
        </p:txBody>
      </p:sp>
    </p:spTree>
  </p:cSld>
  <p:clrMapOvr>
    <a:masterClrMapping/>
  </p:clrMapOvr>
  <p:transition>
    <p:pull dir="l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708" y="188640"/>
            <a:ext cx="8514740" cy="461665"/>
          </a:xfrm>
          <a:prstGeom prst="rect">
            <a:avLst/>
          </a:prstGeom>
        </p:spPr>
        <p:txBody>
          <a:bodyPr wrap="square">
            <a:spAutoFit/>
          </a:bodyPr>
          <a:lstStyle/>
          <a:p>
            <a:r>
              <a:rPr lang="en-US" altLang="zh-CN" b="1" i="0" dirty="0" smtClean="0"/>
              <a:t>1.1.3 </a:t>
            </a:r>
            <a:r>
              <a:rPr lang="zh-CN" altLang="en-US" b="1" i="0" dirty="0" smtClean="0"/>
              <a:t>宽禁带半导体的历史：氮化镓（ </a:t>
            </a:r>
            <a:r>
              <a:rPr lang="en-US" altLang="zh-CN" i="0" dirty="0" err="1" smtClean="0"/>
              <a:t>Ga</a:t>
            </a:r>
            <a:r>
              <a:rPr lang="en-US" altLang="zh-CN" b="1" i="0" dirty="0" err="1" smtClean="0"/>
              <a:t>N</a:t>
            </a:r>
            <a:r>
              <a:rPr lang="zh-CN" altLang="en-US" b="1" i="0" dirty="0" smtClean="0"/>
              <a:t>）电力电子器件</a:t>
            </a:r>
            <a:endParaRPr lang="en-US" altLang="zh-CN" b="1" i="0" dirty="0"/>
          </a:p>
        </p:txBody>
      </p:sp>
      <p:sp>
        <p:nvSpPr>
          <p:cNvPr id="3" name="Rectangle 3"/>
          <p:cNvSpPr txBox="1"/>
          <p:nvPr/>
        </p:nvSpPr>
        <p:spPr>
          <a:xfrm>
            <a:off x="61595" y="854075"/>
            <a:ext cx="9045575" cy="5857875"/>
          </a:xfrm>
          <a:prstGeom prst="rect">
            <a:avLst/>
          </a:prstGeom>
        </p:spPr>
        <p:txBody>
          <a:bodyPr vert="horz" wrap="square" anchor="t">
            <a:normAutofit/>
          </a:bodyPr>
          <a:lstStyle/>
          <a:p>
            <a:pPr marL="285750" marR="0" lvl="0" indent="-285750" algn="l" defTabSz="914400" rtl="0" eaLnBrk="1" fontAlgn="auto" latinLnBrk="0" hangingPunct="1">
              <a:lnSpc>
                <a:spcPct val="150000"/>
              </a:lnSpc>
              <a:spcBef>
                <a:spcPts val="1000"/>
              </a:spcBef>
              <a:spcAft>
                <a:spcPts val="0"/>
              </a:spcAft>
              <a:buClrTx/>
              <a:buSzTx/>
              <a:buFont typeface="Wingdings" panose="05000000000000000000" charset="0"/>
              <a:buChar char="Ø"/>
              <a:defRPr/>
            </a:pP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sym typeface="+mn-ea"/>
              </a:rPr>
              <a:t>1999</a:t>
            </a: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sym typeface="+mn-ea"/>
              </a:rPr>
              <a:t>年，美国加州理工学院</a:t>
            </a:r>
            <a:r>
              <a:rPr kumimoji="0" lang="en-US" altLang="zh-CN" sz="1800" b="0" i="0" u="none" strike="noStrike" kern="1200" cap="none" spc="0" normalizeH="0" baseline="0" noProof="0" dirty="0" err="1" smtClean="0">
                <a:ln>
                  <a:noFill/>
                </a:ln>
                <a:solidFill>
                  <a:schemeClr val="tx1"/>
                </a:solidFill>
                <a:effectLst/>
                <a:uLnTx/>
                <a:uFillTx/>
                <a:latin typeface="+mn-lt"/>
                <a:ea typeface="+mn-ea"/>
                <a:cs typeface="+mn-cs"/>
                <a:sym typeface="+mn-ea"/>
              </a:rPr>
              <a:t>Bandic</a:t>
            </a: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sym typeface="+mn-ea"/>
              </a:rPr>
              <a:t>等人报道了</a:t>
            </a:r>
            <a:r>
              <a:rPr kumimoji="0" lang="en-US" altLang="zh-CN" sz="1800" b="0" i="0" u="none" strike="noStrike" kern="1200" cap="none" spc="0" normalizeH="0" baseline="0" noProof="0" dirty="0" err="1" smtClean="0">
                <a:ln>
                  <a:noFill/>
                </a:ln>
                <a:solidFill>
                  <a:schemeClr val="tx1"/>
                </a:solidFill>
                <a:effectLst/>
                <a:uLnTx/>
                <a:uFillTx/>
                <a:latin typeface="+mn-lt"/>
                <a:ea typeface="+mn-ea"/>
                <a:cs typeface="+mn-cs"/>
                <a:sym typeface="+mn-ea"/>
              </a:rPr>
              <a:t>GaN</a:t>
            </a: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sym typeface="+mn-ea"/>
              </a:rPr>
              <a:t>厚膜材料结合场板技术的的肖特基二极管（</a:t>
            </a: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sym typeface="+mn-ea"/>
              </a:rPr>
              <a:t>SBD</a:t>
            </a: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sym typeface="+mn-ea"/>
              </a:rPr>
              <a:t>），击穿电压</a:t>
            </a: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sym typeface="+mn-ea"/>
              </a:rPr>
              <a:t>430V</a:t>
            </a: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sym typeface="+mn-ea"/>
              </a:rPr>
              <a:t>。</a:t>
            </a:r>
            <a:endParaRPr kumimoji="0" lang="en-US" altLang="zh-CN" sz="1800" b="0" i="0" u="none" strike="noStrike" kern="1200" cap="none" spc="0" normalizeH="0" baseline="0" noProof="0" dirty="0" smtClean="0">
              <a:ln>
                <a:noFill/>
              </a:ln>
              <a:solidFill>
                <a:schemeClr val="tx1"/>
              </a:solidFill>
              <a:effectLst/>
              <a:uLnTx/>
              <a:uFillTx/>
              <a:latin typeface="+mn-lt"/>
              <a:ea typeface="+mn-ea"/>
              <a:cs typeface="+mn-cs"/>
              <a:sym typeface="+mn-ea"/>
            </a:endParaRPr>
          </a:p>
          <a:p>
            <a:pPr marL="285750" marR="0" lvl="0" indent="-285750" algn="l" defTabSz="914400" rtl="0" eaLnBrk="1" fontAlgn="auto" latinLnBrk="0" hangingPunct="1">
              <a:lnSpc>
                <a:spcPct val="150000"/>
              </a:lnSpc>
              <a:spcBef>
                <a:spcPts val="1000"/>
              </a:spcBef>
              <a:spcAft>
                <a:spcPts val="0"/>
              </a:spcAft>
              <a:buClrTx/>
              <a:buSzTx/>
              <a:buFont typeface="Wingdings" panose="05000000000000000000" charset="0"/>
              <a:buChar char="Ø"/>
              <a:defRPr/>
            </a:pPr>
            <a:r>
              <a:rPr lang="en-US" altLang="zh-CN" sz="1800" i="0" dirty="0" smtClean="0">
                <a:latin typeface="+mn-lt"/>
                <a:ea typeface="+mn-ea"/>
                <a:sym typeface="+mn-ea"/>
              </a:rPr>
              <a:t>2001</a:t>
            </a:r>
            <a:r>
              <a:rPr lang="zh-CN" altLang="en-US" sz="1800" i="0" dirty="0" smtClean="0">
                <a:latin typeface="+mn-lt"/>
                <a:ea typeface="+mn-ea"/>
                <a:sym typeface="+mn-ea"/>
              </a:rPr>
              <a:t>年，美国佛罗里达大学</a:t>
            </a:r>
            <a:r>
              <a:rPr lang="en-US" altLang="zh-CN" sz="1800" i="0" dirty="0" smtClean="0">
                <a:latin typeface="+mn-lt"/>
                <a:ea typeface="+mn-ea"/>
                <a:sym typeface="+mn-ea"/>
              </a:rPr>
              <a:t>Zhang</a:t>
            </a:r>
            <a:r>
              <a:rPr lang="zh-CN" altLang="en-US" sz="1800" i="0" dirty="0" smtClean="0">
                <a:latin typeface="+mn-lt"/>
                <a:ea typeface="+mn-ea"/>
                <a:sym typeface="+mn-ea"/>
              </a:rPr>
              <a:t>等人结合场板、</a:t>
            </a:r>
            <a:r>
              <a:rPr lang="en-US" altLang="zh-CN" sz="1800" i="0" dirty="0" smtClean="0">
                <a:latin typeface="+mn-lt"/>
                <a:ea typeface="+mn-ea"/>
                <a:sym typeface="+mn-ea"/>
              </a:rPr>
              <a:t>p</a:t>
            </a:r>
            <a:r>
              <a:rPr lang="zh-CN" altLang="en-US" sz="1800" i="0" dirty="0" smtClean="0">
                <a:latin typeface="+mn-lt"/>
                <a:ea typeface="+mn-ea"/>
                <a:sym typeface="+mn-ea"/>
              </a:rPr>
              <a:t>型保护环技术，实现了击穿电压</a:t>
            </a:r>
            <a:r>
              <a:rPr lang="en-US" altLang="zh-CN" sz="1800" i="0" dirty="0" smtClean="0">
                <a:latin typeface="+mn-lt"/>
                <a:ea typeface="+mn-ea"/>
                <a:sym typeface="+mn-ea"/>
              </a:rPr>
              <a:t>9700V</a:t>
            </a:r>
            <a:r>
              <a:rPr lang="zh-CN" altLang="en-US" sz="1800" i="0" dirty="0" smtClean="0">
                <a:latin typeface="+mn-lt"/>
                <a:ea typeface="+mn-ea"/>
                <a:sym typeface="+mn-ea"/>
              </a:rPr>
              <a:t>的</a:t>
            </a:r>
            <a:r>
              <a:rPr lang="en-US" altLang="zh-CN" sz="1800" i="0" dirty="0" smtClean="0">
                <a:latin typeface="+mn-lt"/>
                <a:ea typeface="+mn-ea"/>
                <a:sym typeface="+mn-ea"/>
              </a:rPr>
              <a:t>SBD</a:t>
            </a:r>
            <a:r>
              <a:rPr lang="zh-CN" altLang="en-US" sz="1800" i="0" dirty="0" smtClean="0">
                <a:latin typeface="+mn-lt"/>
                <a:ea typeface="+mn-ea"/>
                <a:sym typeface="+mn-ea"/>
              </a:rPr>
              <a:t>，但是导通电阻</a:t>
            </a:r>
            <a:r>
              <a:rPr lang="en-US" altLang="zh-CN" sz="1800" i="0" dirty="0" smtClean="0">
                <a:latin typeface="+mn-lt"/>
                <a:ea typeface="+mn-ea"/>
                <a:sym typeface="+mn-ea"/>
              </a:rPr>
              <a:t>1000</a:t>
            </a:r>
            <a:r>
              <a:rPr lang="en-US" altLang="zh-CN" sz="1800" i="0" dirty="0" smtClean="0">
                <a:sym typeface="+mn-ea"/>
              </a:rPr>
              <a:t>m</a:t>
            </a:r>
            <a:r>
              <a:rPr lang="en-US" altLang="zh-CN" sz="1800" i="0" dirty="0" smtClean="0">
                <a:latin typeface="Symbol" panose="05050102010706020507" pitchFamily="18" charset="2"/>
                <a:sym typeface="+mn-ea"/>
              </a:rPr>
              <a:t>W</a:t>
            </a:r>
            <a:r>
              <a:rPr lang="en-US" altLang="zh-CN" sz="1800" i="0" dirty="0" smtClean="0">
                <a:sym typeface="+mn-ea"/>
              </a:rPr>
              <a:t>.cm</a:t>
            </a:r>
            <a:r>
              <a:rPr lang="en-US" altLang="zh-CN" sz="1800" i="0" baseline="30000" dirty="0" smtClean="0">
                <a:sym typeface="+mn-ea"/>
              </a:rPr>
              <a:t>2</a:t>
            </a:r>
            <a:r>
              <a:rPr lang="en-US" altLang="zh-CN" sz="1800" i="0" dirty="0" smtClean="0">
                <a:latin typeface="+mn-lt"/>
                <a:ea typeface="+mn-ea"/>
                <a:sym typeface="+mn-ea"/>
              </a:rPr>
              <a:t>.</a:t>
            </a:r>
            <a:endParaRPr lang="en-US" altLang="zh-CN" sz="1800" i="0" dirty="0" smtClean="0">
              <a:latin typeface="+mn-lt"/>
              <a:ea typeface="+mn-ea"/>
              <a:sym typeface="+mn-ea"/>
            </a:endParaRPr>
          </a:p>
          <a:p>
            <a:pPr marL="285750" lvl="0" indent="-285750" fontAlgn="auto">
              <a:lnSpc>
                <a:spcPct val="150000"/>
              </a:lnSpc>
              <a:spcBef>
                <a:spcPts val="1000"/>
              </a:spcBef>
              <a:spcAft>
                <a:spcPts val="0"/>
              </a:spcAft>
              <a:buFont typeface="Wingdings" panose="05000000000000000000" charset="0"/>
              <a:buChar char="Ø"/>
              <a:defRPr/>
            </a:pP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sym typeface="+mn-ea"/>
              </a:rPr>
              <a:t>2006</a:t>
            </a: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sym typeface="+mn-ea"/>
              </a:rPr>
              <a:t>年，美国佐治亚理工和</a:t>
            </a: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sym typeface="+mn-ea"/>
              </a:rPr>
              <a:t>Auburn</a:t>
            </a: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sym typeface="+mn-ea"/>
              </a:rPr>
              <a:t>大学分别报道了</a:t>
            </a: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sym typeface="+mn-ea"/>
              </a:rPr>
              <a:t>500-600V</a:t>
            </a: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sym typeface="+mn-ea"/>
              </a:rPr>
              <a:t>的击穿电压的</a:t>
            </a: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sym typeface="+mn-ea"/>
              </a:rPr>
              <a:t>SBD</a:t>
            </a: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sym typeface="+mn-ea"/>
              </a:rPr>
              <a:t>，导通电阻可以降至</a:t>
            </a: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sym typeface="+mn-ea"/>
              </a:rPr>
              <a:t>2-3</a:t>
            </a:r>
            <a:r>
              <a:rPr lang="en-US" altLang="zh-CN" sz="1800" i="0" dirty="0" smtClean="0">
                <a:sym typeface="+mn-ea"/>
              </a:rPr>
              <a:t>m</a:t>
            </a:r>
            <a:r>
              <a:rPr lang="en-US" altLang="zh-CN" sz="1800" i="0" dirty="0" smtClean="0">
                <a:latin typeface="Symbol" panose="05050102010706020507" pitchFamily="18" charset="2"/>
                <a:sym typeface="+mn-ea"/>
              </a:rPr>
              <a:t>W</a:t>
            </a:r>
            <a:r>
              <a:rPr lang="en-US" altLang="zh-CN" sz="1800" i="0" dirty="0" smtClean="0">
                <a:sym typeface="+mn-ea"/>
              </a:rPr>
              <a:t>.cm</a:t>
            </a:r>
            <a:r>
              <a:rPr lang="en-US" altLang="zh-CN" sz="1800" i="0" baseline="30000" dirty="0" smtClean="0">
                <a:sym typeface="+mn-ea"/>
              </a:rPr>
              <a:t>2</a:t>
            </a:r>
            <a:r>
              <a:rPr lang="zh-CN" altLang="en-US" sz="1800" i="0" dirty="0" smtClean="0">
                <a:sym typeface="+mn-ea"/>
              </a:rPr>
              <a:t>。</a:t>
            </a:r>
            <a:endParaRPr lang="en-US" altLang="zh-CN" sz="1800" i="0" dirty="0" smtClean="0">
              <a:sym typeface="+mn-ea"/>
            </a:endParaRPr>
          </a:p>
          <a:p>
            <a:pPr marL="285750" indent="-285750" fontAlgn="auto">
              <a:lnSpc>
                <a:spcPct val="150000"/>
              </a:lnSpc>
              <a:spcBef>
                <a:spcPts val="1000"/>
              </a:spcBef>
              <a:spcAft>
                <a:spcPts val="0"/>
              </a:spcAft>
              <a:buFont typeface="Wingdings" panose="05000000000000000000" charset="0"/>
              <a:buChar char="Ø"/>
              <a:defRPr/>
            </a:pP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sym typeface="+mn-ea"/>
              </a:rPr>
              <a:t>2006</a:t>
            </a: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sym typeface="+mn-ea"/>
              </a:rPr>
              <a:t>年，基于</a:t>
            </a:r>
            <a:r>
              <a:rPr kumimoji="0" lang="en-US" altLang="zh-CN" sz="1800" b="0" i="0" u="none" strike="noStrike" kern="1200" cap="none" spc="0" normalizeH="0" baseline="0" noProof="0" dirty="0" err="1" smtClean="0">
                <a:ln>
                  <a:noFill/>
                </a:ln>
                <a:solidFill>
                  <a:schemeClr val="tx1"/>
                </a:solidFill>
                <a:effectLst/>
                <a:uLnTx/>
                <a:uFillTx/>
                <a:latin typeface="+mn-lt"/>
                <a:ea typeface="+mn-ea"/>
                <a:cs typeface="+mn-cs"/>
                <a:sym typeface="+mn-ea"/>
              </a:rPr>
              <a:t>AlGaN</a:t>
            </a: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sym typeface="+mn-ea"/>
              </a:rPr>
              <a:t>/</a:t>
            </a:r>
            <a:r>
              <a:rPr kumimoji="0" lang="en-US" altLang="zh-CN" sz="1800" b="0" i="0" u="none" strike="noStrike" kern="1200" cap="none" spc="0" normalizeH="0" baseline="0" noProof="0" dirty="0" err="1" smtClean="0">
                <a:ln>
                  <a:noFill/>
                </a:ln>
                <a:solidFill>
                  <a:schemeClr val="tx1"/>
                </a:solidFill>
                <a:effectLst/>
                <a:uLnTx/>
                <a:uFillTx/>
                <a:latin typeface="+mn-lt"/>
                <a:ea typeface="+mn-ea"/>
                <a:cs typeface="+mn-cs"/>
                <a:sym typeface="+mn-ea"/>
              </a:rPr>
              <a:t>GaN</a:t>
            </a: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sym typeface="+mn-ea"/>
              </a:rPr>
              <a:t>结构，加州大学获得了</a:t>
            </a:r>
            <a:r>
              <a:rPr lang="en-US" altLang="zh-CN" sz="1800" i="0" dirty="0" smtClean="0">
                <a:latin typeface="+mn-lt"/>
                <a:ea typeface="+mn-ea"/>
                <a:sym typeface="+mn-ea"/>
              </a:rPr>
              <a:t>HEMT</a:t>
            </a:r>
            <a:r>
              <a:rPr lang="zh-CN" altLang="en-US" sz="1800" i="0" dirty="0" smtClean="0">
                <a:latin typeface="+mn-lt"/>
                <a:ea typeface="+mn-ea"/>
                <a:sym typeface="+mn-ea"/>
              </a:rPr>
              <a:t>电力电子器件，击穿电压</a:t>
            </a:r>
            <a:r>
              <a:rPr lang="en-US" altLang="zh-CN" sz="1800" i="0" dirty="0" smtClean="0">
                <a:latin typeface="+mn-lt"/>
                <a:ea typeface="+mn-ea"/>
                <a:sym typeface="+mn-ea"/>
              </a:rPr>
              <a:t>1900V</a:t>
            </a:r>
            <a:r>
              <a:rPr lang="zh-CN" altLang="en-US" sz="1800" i="0" dirty="0" smtClean="0">
                <a:latin typeface="+mn-lt"/>
                <a:ea typeface="+mn-ea"/>
                <a:sym typeface="+mn-ea"/>
              </a:rPr>
              <a:t>，</a:t>
            </a:r>
            <a:r>
              <a:rPr lang="zh-CN" altLang="en-US" sz="1800" i="0" dirty="0">
                <a:sym typeface="+mn-ea"/>
              </a:rPr>
              <a:t>导通</a:t>
            </a:r>
            <a:r>
              <a:rPr lang="zh-CN" altLang="en-US" sz="1800" i="0" dirty="0" smtClean="0">
                <a:sym typeface="+mn-ea"/>
              </a:rPr>
              <a:t>电阻</a:t>
            </a:r>
            <a:r>
              <a:rPr lang="en-US" altLang="zh-CN" sz="1800" i="0" dirty="0" smtClean="0">
                <a:sym typeface="+mn-ea"/>
              </a:rPr>
              <a:t>2.2m</a:t>
            </a:r>
            <a:r>
              <a:rPr lang="en-US" altLang="zh-CN" sz="1800" i="0" dirty="0" smtClean="0">
                <a:latin typeface="Symbol" panose="05050102010706020507" pitchFamily="18" charset="2"/>
                <a:sym typeface="+mn-ea"/>
              </a:rPr>
              <a:t>W</a:t>
            </a:r>
            <a:r>
              <a:rPr lang="en-US" altLang="zh-CN" sz="1800" i="0" dirty="0" smtClean="0">
                <a:sym typeface="+mn-ea"/>
              </a:rPr>
              <a:t>.cm</a:t>
            </a:r>
            <a:r>
              <a:rPr lang="en-US" altLang="zh-CN" sz="1800" i="0" baseline="30000" dirty="0" smtClean="0">
                <a:sym typeface="+mn-ea"/>
              </a:rPr>
              <a:t>2</a:t>
            </a:r>
            <a:r>
              <a:rPr lang="zh-CN" altLang="en-US" sz="1800" i="0" dirty="0" smtClean="0">
                <a:sym typeface="+mn-ea"/>
              </a:rPr>
              <a:t>。</a:t>
            </a:r>
            <a:endParaRPr lang="en-US" altLang="zh-CN" sz="1800" i="0" dirty="0" smtClean="0">
              <a:sym typeface="+mn-ea"/>
            </a:endParaRPr>
          </a:p>
          <a:p>
            <a:pPr marL="285750" indent="-285750" fontAlgn="auto">
              <a:lnSpc>
                <a:spcPct val="150000"/>
              </a:lnSpc>
              <a:spcBef>
                <a:spcPts val="1000"/>
              </a:spcBef>
              <a:spcAft>
                <a:spcPts val="0"/>
              </a:spcAft>
              <a:buFont typeface="Wingdings" panose="05000000000000000000" charset="0"/>
              <a:buChar char="Ø"/>
              <a:defRPr/>
            </a:pPr>
            <a:r>
              <a:rPr lang="en-US" altLang="zh-CN" sz="1800" i="0" dirty="0" smtClean="0">
                <a:sym typeface="+mn-ea"/>
              </a:rPr>
              <a:t>2012</a:t>
            </a:r>
            <a:r>
              <a:rPr lang="zh-CN" altLang="en-US" sz="1800" i="0" dirty="0" smtClean="0">
                <a:sym typeface="+mn-ea"/>
              </a:rPr>
              <a:t>年，美国</a:t>
            </a:r>
            <a:r>
              <a:rPr lang="en-US" altLang="zh-CN" sz="1800" i="0" dirty="0" smtClean="0">
                <a:sym typeface="+mn-ea"/>
              </a:rPr>
              <a:t>MIT</a:t>
            </a:r>
            <a:r>
              <a:rPr lang="zh-CN" altLang="en-US" sz="1800" i="0" dirty="0" smtClean="0">
                <a:sym typeface="+mn-ea"/>
              </a:rPr>
              <a:t>报道</a:t>
            </a:r>
            <a:r>
              <a:rPr lang="en-US" altLang="zh-CN" sz="1800" i="0" dirty="0" smtClean="0">
                <a:sym typeface="+mn-ea"/>
              </a:rPr>
              <a:t>3000V</a:t>
            </a:r>
            <a:r>
              <a:rPr lang="zh-CN" altLang="en-US" sz="1800" i="0" dirty="0" smtClean="0">
                <a:sym typeface="+mn-ea"/>
              </a:rPr>
              <a:t>的 </a:t>
            </a:r>
            <a:r>
              <a:rPr lang="en-US" altLang="zh-CN" sz="1800" i="0" dirty="0" err="1" smtClean="0">
                <a:sym typeface="+mn-ea"/>
              </a:rPr>
              <a:t>InAlN</a:t>
            </a:r>
            <a:r>
              <a:rPr lang="zh-CN" altLang="en-US" sz="1800" i="0" dirty="0" smtClean="0">
                <a:sym typeface="+mn-ea"/>
              </a:rPr>
              <a:t>做势垒层，制作的</a:t>
            </a:r>
            <a:r>
              <a:rPr lang="en-US" altLang="zh-CN" sz="1800" i="0" dirty="0" smtClean="0">
                <a:sym typeface="+mn-ea"/>
              </a:rPr>
              <a:t>MOS-HEMT</a:t>
            </a:r>
            <a:r>
              <a:rPr lang="zh-CN" altLang="en-US" sz="1800" i="0" dirty="0" smtClean="0">
                <a:sym typeface="+mn-ea"/>
              </a:rPr>
              <a:t>器件，击穿电压</a:t>
            </a:r>
            <a:r>
              <a:rPr lang="en-US" altLang="zh-CN" sz="1800" i="0" dirty="0" smtClean="0">
                <a:sym typeface="+mn-ea"/>
              </a:rPr>
              <a:t>3000V</a:t>
            </a:r>
            <a:r>
              <a:rPr lang="zh-CN" altLang="en-US" sz="1800" i="0" dirty="0" smtClean="0">
                <a:sym typeface="+mn-ea"/>
              </a:rPr>
              <a:t>，导</a:t>
            </a:r>
            <a:r>
              <a:rPr lang="zh-CN" altLang="en-US" sz="1800" i="0" dirty="0">
                <a:sym typeface="+mn-ea"/>
              </a:rPr>
              <a:t>通</a:t>
            </a:r>
            <a:r>
              <a:rPr lang="zh-CN" altLang="en-US" sz="1800" i="0" dirty="0" smtClean="0">
                <a:sym typeface="+mn-ea"/>
              </a:rPr>
              <a:t>电阻</a:t>
            </a:r>
            <a:r>
              <a:rPr lang="en-US" altLang="zh-CN" sz="1800" i="0" dirty="0" smtClean="0">
                <a:sym typeface="+mn-ea"/>
              </a:rPr>
              <a:t>4.3m</a:t>
            </a:r>
            <a:r>
              <a:rPr lang="en-US" altLang="zh-CN" sz="1800" i="0" dirty="0" smtClean="0">
                <a:latin typeface="Symbol" panose="05050102010706020507" pitchFamily="18" charset="2"/>
                <a:sym typeface="+mn-ea"/>
              </a:rPr>
              <a:t>W</a:t>
            </a:r>
            <a:r>
              <a:rPr lang="en-US" altLang="zh-CN" sz="1800" i="0" dirty="0" smtClean="0">
                <a:sym typeface="+mn-ea"/>
              </a:rPr>
              <a:t>.cm</a:t>
            </a:r>
            <a:r>
              <a:rPr lang="en-US" altLang="zh-CN" sz="1800" i="0" baseline="30000" dirty="0" smtClean="0">
                <a:sym typeface="+mn-ea"/>
              </a:rPr>
              <a:t>2</a:t>
            </a:r>
            <a:r>
              <a:rPr lang="zh-CN" altLang="en-US" sz="1800" i="0" dirty="0" smtClean="0">
                <a:sym typeface="+mn-ea"/>
              </a:rPr>
              <a:t>。</a:t>
            </a:r>
            <a:endParaRPr lang="en-US" altLang="zh-CN" sz="1800" i="0" dirty="0" smtClean="0">
              <a:sym typeface="+mn-ea"/>
            </a:endParaRPr>
          </a:p>
          <a:p>
            <a:pPr marL="285750" indent="-285750" fontAlgn="auto">
              <a:lnSpc>
                <a:spcPct val="150000"/>
              </a:lnSpc>
              <a:spcBef>
                <a:spcPts val="1000"/>
              </a:spcBef>
              <a:spcAft>
                <a:spcPts val="0"/>
              </a:spcAft>
              <a:buFont typeface="Wingdings" panose="05000000000000000000" charset="0"/>
              <a:buChar char="Ø"/>
              <a:defRPr/>
            </a:pPr>
            <a:r>
              <a:rPr lang="en-US" altLang="zh-CN" sz="1800" i="0" dirty="0" smtClean="0">
                <a:sym typeface="+mn-ea"/>
              </a:rPr>
              <a:t>2014</a:t>
            </a:r>
            <a:r>
              <a:rPr lang="zh-CN" altLang="en-US" sz="1800" i="0" dirty="0" smtClean="0">
                <a:sym typeface="+mn-ea"/>
              </a:rPr>
              <a:t>年，美国</a:t>
            </a:r>
            <a:r>
              <a:rPr lang="en-US" altLang="zh-CN" sz="1800" i="0" dirty="0" err="1" smtClean="0">
                <a:sym typeface="+mn-ea"/>
              </a:rPr>
              <a:t>Avogy</a:t>
            </a:r>
            <a:r>
              <a:rPr lang="zh-CN" altLang="en-US" sz="1800" i="0" dirty="0" smtClean="0">
                <a:sym typeface="+mn-ea"/>
              </a:rPr>
              <a:t>公司制作的</a:t>
            </a:r>
            <a:r>
              <a:rPr lang="en-US" altLang="zh-CN" sz="1800" i="0" dirty="0" err="1" smtClean="0">
                <a:sym typeface="+mn-ea"/>
              </a:rPr>
              <a:t>GaN</a:t>
            </a:r>
            <a:r>
              <a:rPr lang="zh-CN" altLang="en-US" sz="1800" i="0" dirty="0" smtClean="0">
                <a:sym typeface="+mn-ea"/>
              </a:rPr>
              <a:t>衬底垂直结构</a:t>
            </a:r>
            <a:r>
              <a:rPr lang="en-US" altLang="zh-CN" sz="1800" i="0" dirty="0" smtClean="0">
                <a:sym typeface="+mn-ea"/>
              </a:rPr>
              <a:t>PIN</a:t>
            </a:r>
            <a:r>
              <a:rPr lang="zh-CN" altLang="en-US" sz="1800" i="0" dirty="0" smtClean="0">
                <a:sym typeface="+mn-ea"/>
              </a:rPr>
              <a:t>二极管，击穿电压</a:t>
            </a:r>
            <a:r>
              <a:rPr lang="en-US" altLang="zh-CN" sz="1800" i="0" dirty="0" smtClean="0">
                <a:sym typeface="+mn-ea"/>
              </a:rPr>
              <a:t>3.7kV</a:t>
            </a:r>
            <a:r>
              <a:rPr lang="zh-CN" altLang="en-US" sz="1800" i="0" dirty="0" smtClean="0">
                <a:sym typeface="+mn-ea"/>
              </a:rPr>
              <a:t>，</a:t>
            </a:r>
            <a:r>
              <a:rPr lang="zh-CN" altLang="en-US" sz="1800" i="0" dirty="0">
                <a:sym typeface="+mn-ea"/>
              </a:rPr>
              <a:t>导通</a:t>
            </a:r>
            <a:r>
              <a:rPr lang="zh-CN" altLang="en-US" sz="1800" i="0" dirty="0" smtClean="0">
                <a:sym typeface="+mn-ea"/>
              </a:rPr>
              <a:t>电阻</a:t>
            </a:r>
            <a:r>
              <a:rPr lang="en-US" altLang="zh-CN" sz="1800" i="0" dirty="0" smtClean="0">
                <a:sym typeface="+mn-ea"/>
              </a:rPr>
              <a:t>2.95m</a:t>
            </a:r>
            <a:r>
              <a:rPr lang="en-US" altLang="zh-CN" sz="1800" i="0" dirty="0" smtClean="0">
                <a:latin typeface="Symbol" panose="05050102010706020507" pitchFamily="18" charset="2"/>
                <a:sym typeface="+mn-ea"/>
              </a:rPr>
              <a:t>W</a:t>
            </a:r>
            <a:r>
              <a:rPr lang="en-US" altLang="zh-CN" sz="1800" i="0" dirty="0" smtClean="0">
                <a:sym typeface="+mn-ea"/>
              </a:rPr>
              <a:t>.cm</a:t>
            </a:r>
            <a:r>
              <a:rPr lang="en-US" altLang="zh-CN" sz="1800" i="0" baseline="30000" dirty="0" smtClean="0">
                <a:sym typeface="+mn-ea"/>
              </a:rPr>
              <a:t>2</a:t>
            </a:r>
            <a:r>
              <a:rPr lang="zh-CN" altLang="en-US" sz="1800" i="0" dirty="0">
                <a:sym typeface="+mn-ea"/>
              </a:rPr>
              <a:t>。</a:t>
            </a:r>
            <a:endParaRPr kumimoji="0" lang="zh-CN" altLang="en-US" sz="1800" b="0" i="0" u="none" strike="noStrike" kern="1200" cap="none" spc="0" normalizeH="0" baseline="0" noProof="0" dirty="0" smtClean="0">
              <a:ln>
                <a:noFill/>
              </a:ln>
              <a:solidFill>
                <a:schemeClr val="tx1"/>
              </a:solidFill>
              <a:effectLst/>
              <a:uLnTx/>
              <a:uFillTx/>
              <a:latin typeface="+mn-lt"/>
              <a:ea typeface="+mn-ea"/>
              <a:cs typeface="+mn-cs"/>
              <a:sym typeface="+mn-ea"/>
            </a:endParaRPr>
          </a:p>
        </p:txBody>
      </p:sp>
    </p:spTree>
  </p:cSld>
  <p:clrMapOvr>
    <a:masterClrMapping/>
  </p:clrMapOvr>
  <p:transition>
    <p:pull dir="l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BEBA8EAE-BF5A-486C-A8C5-ECC9F3942E4B}">
                <a14:imgProps xmlns:a14="http://schemas.microsoft.com/office/drawing/2010/main">
                  <a14:imgLayer r:embed="rId2">
                    <a14:imgEffect>
                      <a14:sharpenSoften amount="25000"/>
                    </a14:imgEffect>
                  </a14:imgLayer>
                </a14:imgProps>
              </a:ext>
            </a:extLst>
          </a:blip>
          <a:srcRect l="-1285" t="20869" r="3409" b="22838"/>
          <a:stretch>
            <a:fillRect/>
          </a:stretch>
        </p:blipFill>
        <p:spPr>
          <a:xfrm>
            <a:off x="107504" y="548680"/>
            <a:ext cx="4721874" cy="5878736"/>
          </a:xfrm>
          <a:prstGeom prst="rect">
            <a:avLst/>
          </a:prstGeom>
        </p:spPr>
      </p:pic>
      <p:pic>
        <p:nvPicPr>
          <p:cNvPr id="3" name="图片 2"/>
          <p:cNvPicPr>
            <a:picLocks noChangeAspect="1"/>
          </p:cNvPicPr>
          <p:nvPr/>
        </p:nvPicPr>
        <p:blipFill>
          <a:blip r:embed="rId3"/>
          <a:stretch>
            <a:fillRect/>
          </a:stretch>
        </p:blipFill>
        <p:spPr>
          <a:xfrm>
            <a:off x="4819495" y="1412776"/>
            <a:ext cx="4314219" cy="1872208"/>
          </a:xfrm>
          <a:prstGeom prst="rect">
            <a:avLst/>
          </a:prstGeom>
        </p:spPr>
      </p:pic>
      <p:sp>
        <p:nvSpPr>
          <p:cNvPr id="4" name="矩形 3"/>
          <p:cNvSpPr/>
          <p:nvPr/>
        </p:nvSpPr>
        <p:spPr>
          <a:xfrm>
            <a:off x="5724128" y="764704"/>
            <a:ext cx="2860078" cy="369332"/>
          </a:xfrm>
          <a:prstGeom prst="rect">
            <a:avLst/>
          </a:prstGeom>
        </p:spPr>
        <p:txBody>
          <a:bodyPr wrap="none">
            <a:spAutoFit/>
          </a:bodyPr>
          <a:lstStyle/>
          <a:p>
            <a:r>
              <a:rPr lang="en-US" altLang="zh-CN" sz="1800" b="1" i="0" dirty="0" err="1">
                <a:solidFill>
                  <a:srgbClr val="333333"/>
                </a:solidFill>
                <a:latin typeface="宋体" panose="02010600030101010101" pitchFamily="2" charset="-122"/>
              </a:rPr>
              <a:t>GaN</a:t>
            </a:r>
            <a:r>
              <a:rPr lang="zh-CN" altLang="en-US" sz="1800" b="1" i="0" dirty="0">
                <a:solidFill>
                  <a:srgbClr val="333333"/>
                </a:solidFill>
                <a:latin typeface="宋体" panose="02010600030101010101" pitchFamily="2" charset="-122"/>
              </a:rPr>
              <a:t>移动电源产品相关进展</a:t>
            </a:r>
            <a:endParaRPr lang="zh-CN" altLang="en-US" sz="1800" dirty="0"/>
          </a:p>
        </p:txBody>
      </p:sp>
      <p:sp>
        <p:nvSpPr>
          <p:cNvPr id="5" name="矩形 4"/>
          <p:cNvSpPr/>
          <p:nvPr/>
        </p:nvSpPr>
        <p:spPr>
          <a:xfrm>
            <a:off x="5246296" y="3717032"/>
            <a:ext cx="3594950" cy="2031325"/>
          </a:xfrm>
          <a:prstGeom prst="rect">
            <a:avLst/>
          </a:prstGeom>
        </p:spPr>
        <p:txBody>
          <a:bodyPr wrap="square">
            <a:spAutoFit/>
          </a:bodyPr>
          <a:lstStyle/>
          <a:p>
            <a:r>
              <a:rPr lang="zh-CN" altLang="en-US" sz="1800" i="0" dirty="0"/>
              <a:t> </a:t>
            </a:r>
            <a:r>
              <a:rPr lang="zh-CN" altLang="en-US" sz="1800" i="0" dirty="0" smtClean="0"/>
              <a:t>国内企业</a:t>
            </a:r>
            <a:r>
              <a:rPr lang="zh-CN" altLang="en-US" sz="1800" i="0" dirty="0"/>
              <a:t>有苏州能讯、英诺赛科、江苏能华等，大连芯冠科技正在布局，海威华芯和三安集成可提供 </a:t>
            </a:r>
            <a:r>
              <a:rPr lang="en-US" altLang="zh-CN" sz="1800" i="0" dirty="0" err="1"/>
              <a:t>GaN</a:t>
            </a:r>
            <a:r>
              <a:rPr lang="en-US" altLang="zh-CN" sz="1800" i="0" dirty="0"/>
              <a:t> </a:t>
            </a:r>
            <a:r>
              <a:rPr lang="zh-CN" altLang="en-US" sz="1800" i="0" dirty="0"/>
              <a:t>器件代工服务，其中海威华芯主要为军工服务。中电科 </a:t>
            </a:r>
            <a:r>
              <a:rPr lang="en-US" altLang="zh-CN" sz="1800" i="0" dirty="0"/>
              <a:t>13 </a:t>
            </a:r>
            <a:r>
              <a:rPr lang="zh-CN" altLang="en-US" sz="1800" i="0" dirty="0"/>
              <a:t>所、</a:t>
            </a:r>
            <a:r>
              <a:rPr lang="en-US" altLang="zh-CN" sz="1800" i="0" dirty="0"/>
              <a:t>55 </a:t>
            </a:r>
            <a:r>
              <a:rPr lang="zh-CN" altLang="en-US" sz="1800" i="0" dirty="0"/>
              <a:t>所同样拥有 </a:t>
            </a:r>
            <a:r>
              <a:rPr lang="en-US" altLang="zh-CN" sz="1800" i="0" dirty="0" err="1"/>
              <a:t>GaN</a:t>
            </a:r>
            <a:r>
              <a:rPr lang="en-US" altLang="zh-CN" sz="1800" i="0" dirty="0"/>
              <a:t> </a:t>
            </a:r>
            <a:r>
              <a:rPr lang="zh-CN" altLang="en-US" sz="1800" i="0" dirty="0"/>
              <a:t>器件制造</a:t>
            </a:r>
            <a:r>
              <a:rPr lang="zh-CN" altLang="en-US" sz="1800" i="0" dirty="0" smtClean="0"/>
              <a:t>能力。</a:t>
            </a:r>
            <a:endParaRPr lang="zh-CN" altLang="en-US" sz="1800" i="0" dirty="0"/>
          </a:p>
        </p:txBody>
      </p:sp>
    </p:spTree>
  </p:cSld>
  <p:clrMapOvr>
    <a:masterClrMapping/>
  </p:clrMapOvr>
  <p:transition>
    <p:pull dir="l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3"/>
          <p:cNvSpPr>
            <a:spLocks noGrp="1" noChangeArrowheads="1"/>
          </p:cNvSpPr>
          <p:nvPr>
            <p:ph idx="1"/>
          </p:nvPr>
        </p:nvSpPr>
        <p:spPr>
          <a:xfrm>
            <a:off x="214282" y="142852"/>
            <a:ext cx="8715406" cy="6631011"/>
          </a:xfrm>
          <a:solidFill>
            <a:schemeClr val="bg1"/>
          </a:solidFill>
        </p:spPr>
        <p:txBody>
          <a:bodyPr vert="horz" rtlCol="0">
            <a:normAutofit fontScale="85000" lnSpcReduction="10000"/>
          </a:bodyPr>
          <a:lstStyle/>
          <a:p>
            <a:pPr marL="0" lvl="0" indent="0">
              <a:lnSpc>
                <a:spcPct val="120000"/>
              </a:lnSpc>
              <a:spcBef>
                <a:spcPct val="20000"/>
              </a:spcBef>
              <a:buClr>
                <a:schemeClr val="tx2"/>
              </a:buClr>
              <a:buSzPct val="50000"/>
              <a:buNone/>
              <a:defRPr/>
            </a:pPr>
            <a:r>
              <a:rPr lang="en-US" altLang="zh-CN" sz="3200" b="1" dirty="0"/>
              <a:t>1.1.3 </a:t>
            </a:r>
            <a:r>
              <a:rPr lang="zh-CN" altLang="en-US" sz="3200" b="1" dirty="0"/>
              <a:t>宽禁带半导体的</a:t>
            </a:r>
            <a:r>
              <a:rPr lang="zh-CN" altLang="en-US" sz="3200" b="1" dirty="0" smtClean="0"/>
              <a:t>历史：</a:t>
            </a:r>
            <a:r>
              <a:rPr kumimoji="0" lang="en-US" altLang="zh-CN" sz="3200" b="1" i="0" u="none" strike="noStrike" kern="1200" cap="none" spc="0" normalizeH="0" baseline="0" noProof="0" dirty="0" err="1" smtClean="0">
                <a:ln>
                  <a:noFill/>
                </a:ln>
                <a:solidFill>
                  <a:schemeClr val="tx1"/>
                </a:solidFill>
                <a:effectLst/>
                <a:uLnTx/>
                <a:uFillTx/>
                <a:latin typeface="+mn-lt"/>
                <a:ea typeface="+mn-ea"/>
                <a:cs typeface="+mn-cs"/>
              </a:rPr>
              <a:t>ZnO</a:t>
            </a: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发展史</a:t>
            </a:r>
            <a:endParaRPr kumimoji="0" lang="en-US" altLang="zh-CN" sz="3200" b="1"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20000"/>
              </a:lnSpc>
              <a:spcBef>
                <a:spcPct val="20000"/>
              </a:spcBef>
              <a:spcAft>
                <a:spcPts val="0"/>
              </a:spcAft>
              <a:buClr>
                <a:schemeClr val="tx2"/>
              </a:buClr>
              <a:buSzPct val="50000"/>
              <a:buFont typeface="Wingdings 2" panose="05020102010507070707"/>
              <a:buChar char="ß"/>
              <a:defRPr/>
            </a:pP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公元前</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2000</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年，古埃及及古罗马</a:t>
            </a:r>
            <a:r>
              <a:rPr kumimoji="0" lang="en-US" altLang="zh-CN" sz="2400" b="0" i="0" u="none" strike="noStrike" kern="1200" cap="none" spc="0" normalizeH="0" baseline="0" noProof="0" dirty="0" err="1" smtClean="0">
                <a:ln>
                  <a:noFill/>
                </a:ln>
                <a:solidFill>
                  <a:schemeClr val="tx1"/>
                </a:solidFill>
                <a:effectLst/>
                <a:uLnTx/>
                <a:uFillTx/>
                <a:latin typeface="+mn-lt"/>
                <a:ea typeface="+mn-ea"/>
                <a:cs typeface="+mn-cs"/>
              </a:rPr>
              <a:t>ZnO</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制作药膏治疗皮肤病。</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20000"/>
              </a:lnSpc>
              <a:spcBef>
                <a:spcPct val="20000"/>
              </a:spcBef>
              <a:spcAft>
                <a:spcPts val="0"/>
              </a:spcAft>
              <a:buClr>
                <a:schemeClr val="tx2"/>
              </a:buClr>
              <a:buSzPct val="50000"/>
              <a:buFont typeface="Wingdings 2" panose="05020102010507070707"/>
              <a:buChar char="ß"/>
              <a:defRPr/>
            </a:pP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公元前</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200</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年，古罗马</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Cu</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和</a:t>
            </a:r>
            <a:r>
              <a:rPr kumimoji="0" lang="en-US" altLang="zh-CN" sz="2400" b="0" i="0" u="none" strike="noStrike" kern="1200" cap="none" spc="0" normalizeH="0" baseline="0" noProof="0" dirty="0" err="1" smtClean="0">
                <a:ln>
                  <a:noFill/>
                </a:ln>
                <a:solidFill>
                  <a:schemeClr val="tx1"/>
                </a:solidFill>
                <a:effectLst/>
                <a:uLnTx/>
                <a:uFillTx/>
                <a:latin typeface="+mn-lt"/>
                <a:ea typeface="+mn-ea"/>
                <a:cs typeface="+mn-cs"/>
              </a:rPr>
              <a:t>ZnO</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矿石制作黄铜。</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20000"/>
              </a:lnSpc>
              <a:spcBef>
                <a:spcPct val="20000"/>
              </a:spcBef>
              <a:spcAft>
                <a:spcPts val="0"/>
              </a:spcAft>
              <a:buClr>
                <a:schemeClr val="tx2"/>
              </a:buClr>
              <a:buSzPct val="50000"/>
              <a:buFont typeface="Wingdings 2" panose="05020102010507070707"/>
              <a:buChar char="ß"/>
              <a:defRPr/>
            </a:pPr>
            <a:r>
              <a:rPr lang="en-US" altLang="zh-CN" sz="2400" dirty="0" smtClean="0"/>
              <a:t>18</a:t>
            </a:r>
            <a:r>
              <a:rPr lang="zh-CN" altLang="en-US" sz="2400" dirty="0" smtClean="0"/>
              <a:t>，</a:t>
            </a:r>
            <a:r>
              <a:rPr lang="en-US" altLang="zh-CN" sz="2400" dirty="0" smtClean="0"/>
              <a:t>19</a:t>
            </a:r>
            <a:r>
              <a:rPr lang="zh-CN" altLang="en-US" sz="2400" dirty="0" smtClean="0"/>
              <a:t>世纪用于法国油画颜料。</a:t>
            </a:r>
            <a:endParaRPr lang="en-US" altLang="zh-CN" sz="2400" dirty="0" smtClean="0"/>
          </a:p>
          <a:p>
            <a:pPr marL="342900" lvl="0" indent="-342900">
              <a:lnSpc>
                <a:spcPct val="120000"/>
              </a:lnSpc>
              <a:spcBef>
                <a:spcPct val="20000"/>
              </a:spcBef>
              <a:buClr>
                <a:schemeClr val="tx2"/>
              </a:buClr>
              <a:buSzPct val="50000"/>
              <a:buFont typeface="Wingdings 2" panose="05020102010507070707"/>
              <a:buChar char="ß"/>
              <a:defRPr/>
            </a:pPr>
            <a:r>
              <a:rPr lang="zh-CN" altLang="en-US" sz="2400" dirty="0" smtClean="0"/>
              <a:t>当前</a:t>
            </a:r>
            <a:r>
              <a:rPr lang="en-US" altLang="zh-CN" sz="2400" dirty="0" err="1" smtClean="0"/>
              <a:t>ZnO</a:t>
            </a:r>
            <a:r>
              <a:rPr lang="zh-CN" altLang="en-US" sz="2400" dirty="0" smtClean="0"/>
              <a:t>的大部分应用在于橡胶、陶瓷、混凝土、皮肤病药膏，防晒霜，颜料等。</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20000"/>
              </a:lnSpc>
              <a:spcBef>
                <a:spcPct val="20000"/>
              </a:spcBef>
              <a:spcAft>
                <a:spcPts val="0"/>
              </a:spcAft>
              <a:buClr>
                <a:schemeClr val="tx2"/>
              </a:buClr>
              <a:buSzPct val="50000"/>
              <a:buFont typeface="Wingdings 2" panose="05020102010507070707"/>
              <a:buChar char="ß"/>
              <a:defRPr/>
            </a:pP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作为半导体光电材料，</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1972</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年，观察到</a:t>
            </a:r>
            <a:r>
              <a:rPr kumimoji="0" lang="en-US" altLang="zh-CN" sz="2400" b="0" i="0" u="none" strike="noStrike" kern="1200" cap="none" spc="0" normalizeH="0" baseline="0" noProof="0" dirty="0" err="1" smtClean="0">
                <a:ln>
                  <a:noFill/>
                </a:ln>
                <a:solidFill>
                  <a:schemeClr val="tx1"/>
                </a:solidFill>
                <a:effectLst/>
                <a:uLnTx/>
                <a:uFillTx/>
                <a:latin typeface="+mn-lt"/>
                <a:ea typeface="+mn-ea"/>
                <a:cs typeface="+mn-cs"/>
              </a:rPr>
              <a:t>ZnO</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电泵激射现象。六角结构的</a:t>
            </a:r>
            <a:r>
              <a:rPr kumimoji="0" lang="en-US" altLang="zh-CN" sz="2400" b="0" i="0" u="none" strike="noStrike" kern="1200" cap="none" spc="0" normalizeH="0" baseline="0" noProof="0" dirty="0" err="1" smtClean="0">
                <a:ln>
                  <a:noFill/>
                </a:ln>
                <a:solidFill>
                  <a:schemeClr val="tx1"/>
                </a:solidFill>
                <a:effectLst/>
                <a:uLnTx/>
                <a:uFillTx/>
                <a:latin typeface="+mn-lt"/>
                <a:ea typeface="+mn-ea"/>
                <a:cs typeface="+mn-cs"/>
              </a:rPr>
              <a:t>ZnO</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禁带宽度为</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3.4eV</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，激子结合能</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60meV</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的直接带隙半导体</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在</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70</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年代未，</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80</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年代初掀起第一个研发热潮。包括压电材料，透明电子材料，自旋材料，传感器，光伏材料等均有应用。</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20000"/>
              </a:lnSpc>
              <a:spcBef>
                <a:spcPct val="20000"/>
              </a:spcBef>
              <a:spcAft>
                <a:spcPts val="0"/>
              </a:spcAft>
              <a:buClr>
                <a:schemeClr val="tx2"/>
              </a:buClr>
              <a:buSzPct val="50000"/>
              <a:buFont typeface="Wingdings 2" panose="05020102010507070707"/>
              <a:buChar char="ß"/>
              <a:defRPr/>
            </a:pP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但是</a:t>
            </a:r>
            <a:r>
              <a:rPr kumimoji="0" lang="en-US" altLang="zh-CN" sz="2400" b="0" i="0" u="none" strike="noStrike" kern="1200" cap="none" spc="0" normalizeH="0" baseline="0" noProof="0" dirty="0" err="1" smtClean="0">
                <a:ln>
                  <a:noFill/>
                </a:ln>
                <a:solidFill>
                  <a:schemeClr val="tx1"/>
                </a:solidFill>
                <a:effectLst/>
                <a:uLnTx/>
                <a:uFillTx/>
                <a:latin typeface="+mn-lt"/>
                <a:ea typeface="+mn-ea"/>
                <a:cs typeface="+mn-cs"/>
              </a:rPr>
              <a:t>ZnO</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材料存在的根本问题是缺少</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p</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型掺杂的技术，单极材料难以支撑器件的应用要求。</a:t>
            </a:r>
            <a:r>
              <a:rPr kumimoji="0" lang="en-US" altLang="zh-CN" sz="2400" b="0" i="0" u="none" strike="noStrike" kern="1200" cap="none" spc="0" normalizeH="0" baseline="0" noProof="0" dirty="0" err="1" smtClean="0">
                <a:ln>
                  <a:noFill/>
                </a:ln>
                <a:solidFill>
                  <a:schemeClr val="tx1"/>
                </a:solidFill>
                <a:effectLst/>
                <a:uLnTx/>
                <a:uFillTx/>
                <a:latin typeface="+mn-lt"/>
                <a:ea typeface="+mn-ea"/>
                <a:cs typeface="+mn-cs"/>
              </a:rPr>
              <a:t>ZnO</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的研究沉寂了近</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10</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年。</a:t>
            </a:r>
            <a:endParaRPr kumimoji="0" lang="zh-CN" alt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20000"/>
              </a:lnSpc>
              <a:spcBef>
                <a:spcPct val="20000"/>
              </a:spcBef>
              <a:spcAft>
                <a:spcPts val="0"/>
              </a:spcAft>
              <a:buClr>
                <a:schemeClr val="tx2"/>
              </a:buClr>
              <a:buSzPct val="50000"/>
              <a:buFont typeface="Wingdings 2" panose="05020102010507070707"/>
              <a:buChar char="ß"/>
              <a:defRPr/>
            </a:pP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上个世纪</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90</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年代中期，</a:t>
            </a:r>
            <a:r>
              <a:rPr kumimoji="0" lang="en-US" altLang="zh-CN" sz="2400" b="0" i="0" u="none" strike="noStrike" kern="1200" cap="none" spc="0" normalizeH="0" baseline="0" noProof="0" dirty="0" err="1" smtClean="0">
                <a:ln>
                  <a:noFill/>
                </a:ln>
                <a:solidFill>
                  <a:schemeClr val="tx1"/>
                </a:solidFill>
                <a:effectLst/>
                <a:uLnTx/>
                <a:uFillTx/>
                <a:latin typeface="+mn-lt"/>
                <a:ea typeface="+mn-ea"/>
                <a:cs typeface="+mn-cs"/>
              </a:rPr>
              <a:t>ZnO</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的研究进一步兴起，到</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05-06</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年达到高峰，新的研究集中在：</a:t>
            </a:r>
            <a:endParaRPr kumimoji="0" lang="zh-CN" altLang="en-US"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20000"/>
              </a:lnSpc>
              <a:spcBef>
                <a:spcPct val="20000"/>
              </a:spcBef>
              <a:spcAft>
                <a:spcPts val="0"/>
              </a:spcAft>
              <a:buClr>
                <a:schemeClr val="tx2"/>
              </a:buClr>
              <a:buSzPct val="50000"/>
              <a:buFont typeface="Wingdings 2" panose="05020102010507070707"/>
              <a:buChar char="Þ"/>
              <a:defRPr/>
            </a:pP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可见光透明的电子电路材料或高温工作材料；</a:t>
            </a:r>
            <a:endParaRPr kumimoji="0" lang="zh-CN" altLang="en-US"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20000"/>
              </a:lnSpc>
              <a:spcBef>
                <a:spcPct val="20000"/>
              </a:spcBef>
              <a:spcAft>
                <a:spcPts val="0"/>
              </a:spcAft>
              <a:buClr>
                <a:schemeClr val="tx2"/>
              </a:buClr>
              <a:buSzPct val="50000"/>
              <a:buFont typeface="Wingdings 2" panose="05020102010507070707"/>
              <a:buChar char="Þ"/>
              <a:defRPr/>
            </a:pP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稀磁半导体材料；</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20000"/>
              </a:lnSpc>
              <a:spcBef>
                <a:spcPct val="20000"/>
              </a:spcBef>
              <a:spcAft>
                <a:spcPts val="0"/>
              </a:spcAft>
              <a:buClr>
                <a:schemeClr val="tx2"/>
              </a:buClr>
              <a:buSzPct val="50000"/>
              <a:buFont typeface="Wingdings 2" panose="05020102010507070707"/>
              <a:buChar char="Þ"/>
              <a:defRPr/>
            </a:pP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纳米结构，新的生长和掺杂技术</a:t>
            </a:r>
            <a:r>
              <a:rPr lang="zh-CN" altLang="en-US" sz="2000" dirty="0" smtClean="0"/>
              <a:t>：</a:t>
            </a:r>
            <a:r>
              <a:rPr lang="en-US" altLang="zh-CN" sz="2000" dirty="0" smtClean="0"/>
              <a:t>1D</a:t>
            </a:r>
            <a:r>
              <a:rPr lang="zh-CN" altLang="en-US" sz="2000" dirty="0" smtClean="0"/>
              <a:t> </a:t>
            </a:r>
            <a:r>
              <a:rPr lang="en-US" altLang="zh-CN" sz="2000" dirty="0" err="1" smtClean="0"/>
              <a:t>ZnO</a:t>
            </a:r>
            <a:r>
              <a:rPr lang="zh-CN" altLang="en-US" sz="2000" dirty="0" smtClean="0"/>
              <a:t>纳米线，纳米带，用于纳米激光器，紫外探测，纳米发电机等。</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3795" name="灯片编号占位符 2"/>
          <p:cNvSpPr txBox="1">
            <a:spLocks noGrp="1" noChangeArrowheads="1"/>
          </p:cNvSpPr>
          <p:nvPr>
            <p:ph type="sldNum" sz="quarter" idx="12"/>
          </p:nvPr>
        </p:nvSpPr>
        <p:spPr bwMode="auto">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100" i="0" dirty="0">
                <a:solidFill>
                  <a:srgbClr val="636363"/>
                </a:solidFill>
              </a:rPr>
            </a:fld>
            <a:endParaRPr lang="en-US" altLang="zh-CN" sz="1100" i="0" dirty="0">
              <a:solidFill>
                <a:srgbClr val="636363"/>
              </a:solidFill>
            </a:endParaRPr>
          </a:p>
        </p:txBody>
      </p:sp>
    </p:spTree>
  </p:cSld>
  <p:clrMapOvr>
    <a:masterClrMapping/>
  </p:clrMapOvr>
  <p:transition>
    <p:pull dir="l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3"/>
            <a:ext cx="7886700" cy="576064"/>
          </a:xfrm>
        </p:spPr>
        <p:txBody>
          <a:bodyPr>
            <a:normAutofit/>
          </a:bodyPr>
          <a:lstStyle/>
          <a:p>
            <a:r>
              <a:rPr lang="en-US" altLang="zh-CN" sz="2800" b="1" dirty="0"/>
              <a:t>1.1.3 </a:t>
            </a:r>
            <a:r>
              <a:rPr lang="zh-CN" altLang="en-US" sz="2800" b="1" dirty="0"/>
              <a:t>宽禁带半导体的历史</a:t>
            </a:r>
            <a:r>
              <a:rPr lang="zh-CN" altLang="en-US" sz="2800" b="1" dirty="0" smtClean="0"/>
              <a:t>：超宽禁带半导体</a:t>
            </a:r>
            <a:endParaRPr lang="zh-CN" altLang="en-US" sz="2800" b="1" dirty="0"/>
          </a:p>
        </p:txBody>
      </p:sp>
      <p:sp>
        <p:nvSpPr>
          <p:cNvPr id="3" name="内容占位符 2"/>
          <p:cNvSpPr>
            <a:spLocks noGrp="1"/>
          </p:cNvSpPr>
          <p:nvPr>
            <p:ph idx="1"/>
          </p:nvPr>
        </p:nvSpPr>
        <p:spPr>
          <a:xfrm>
            <a:off x="323528" y="764704"/>
            <a:ext cx="7886700" cy="2016224"/>
          </a:xfrm>
        </p:spPr>
        <p:txBody>
          <a:bodyPr>
            <a:normAutofit/>
          </a:bodyPr>
          <a:lstStyle/>
          <a:p>
            <a:pPr>
              <a:lnSpc>
                <a:spcPct val="150000"/>
              </a:lnSpc>
            </a:pPr>
            <a:r>
              <a:rPr lang="zh-CN" altLang="en-US" sz="2000" dirty="0"/>
              <a:t>以金刚石、</a:t>
            </a:r>
            <a:r>
              <a:rPr lang="zh-CN" altLang="en-US" sz="2000" dirty="0" smtClean="0"/>
              <a:t>氧化镓，</a:t>
            </a:r>
            <a:r>
              <a:rPr lang="zh-CN" altLang="en-US" sz="2000" dirty="0"/>
              <a:t>铝镓氮</a:t>
            </a:r>
            <a:r>
              <a:rPr lang="zh-CN" altLang="en-US" sz="2000" dirty="0" smtClean="0"/>
              <a:t>等</a:t>
            </a:r>
            <a:r>
              <a:rPr lang="zh-CN" altLang="en-US" sz="2000" dirty="0"/>
              <a:t>为代表的半导体材料的禁带宽度典型值达</a:t>
            </a:r>
            <a:r>
              <a:rPr lang="en-US" altLang="zh-CN" sz="2000" dirty="0"/>
              <a:t>5 eV</a:t>
            </a:r>
            <a:r>
              <a:rPr lang="zh-CN" altLang="en-US" sz="2000" dirty="0"/>
              <a:t>，比常见的第三代半导体</a:t>
            </a:r>
            <a:r>
              <a:rPr lang="en-US" altLang="zh-CN" sz="2000" dirty="0" err="1"/>
              <a:t>SiC</a:t>
            </a:r>
            <a:r>
              <a:rPr lang="zh-CN" altLang="en-US" sz="2000" dirty="0"/>
              <a:t>、</a:t>
            </a:r>
            <a:r>
              <a:rPr lang="en-US" altLang="zh-CN" sz="2000" dirty="0" err="1"/>
              <a:t>GaN</a:t>
            </a:r>
            <a:r>
              <a:rPr lang="zh-CN" altLang="en-US" sz="2000" dirty="0"/>
              <a:t>（</a:t>
            </a:r>
            <a:r>
              <a:rPr lang="en-US" altLang="zh-CN" sz="2000" dirty="0"/>
              <a:t>Eg~3 eV</a:t>
            </a:r>
            <a:r>
              <a:rPr lang="zh-CN" altLang="en-US" sz="2000" dirty="0"/>
              <a:t>）更大，具有一系列独特的半导体特性，如击穿场强大、迁移率高等，其中金刚石的热导率、禁带宽度等半导体特性更加具有</a:t>
            </a:r>
            <a:r>
              <a:rPr lang="zh-CN" altLang="en-US" sz="2000" dirty="0" smtClean="0"/>
              <a:t>特色。 </a:t>
            </a:r>
            <a:endParaRPr lang="zh-CN" altLang="en-US" sz="2000" dirty="0"/>
          </a:p>
          <a:p>
            <a:pPr>
              <a:lnSpc>
                <a:spcPct val="150000"/>
              </a:lnSpc>
            </a:pPr>
            <a:endParaRPr lang="zh-CN" altLang="en-US" sz="2000" dirty="0"/>
          </a:p>
        </p:txBody>
      </p:sp>
      <p:pic>
        <p:nvPicPr>
          <p:cNvPr id="4" name="图片 3"/>
          <p:cNvPicPr>
            <a:picLocks noChangeAspect="1"/>
          </p:cNvPicPr>
          <p:nvPr/>
        </p:nvPicPr>
        <p:blipFill>
          <a:blip r:embed="rId1"/>
          <a:stretch>
            <a:fillRect/>
          </a:stretch>
        </p:blipFill>
        <p:spPr>
          <a:xfrm>
            <a:off x="285720" y="2714620"/>
            <a:ext cx="4641054" cy="3316642"/>
          </a:xfrm>
          <a:prstGeom prst="rect">
            <a:avLst/>
          </a:prstGeom>
        </p:spPr>
      </p:pic>
      <p:pic>
        <p:nvPicPr>
          <p:cNvPr id="7169" name="Picture 1"/>
          <p:cNvPicPr>
            <a:picLocks noChangeAspect="1" noChangeArrowheads="1"/>
          </p:cNvPicPr>
          <p:nvPr/>
        </p:nvPicPr>
        <p:blipFill>
          <a:blip r:embed="rId2" cstate="print"/>
          <a:srcRect/>
          <a:stretch>
            <a:fillRect/>
          </a:stretch>
        </p:blipFill>
        <p:spPr bwMode="auto">
          <a:xfrm>
            <a:off x="5000628" y="2928934"/>
            <a:ext cx="3998911" cy="3179240"/>
          </a:xfrm>
          <a:prstGeom prst="rect">
            <a:avLst/>
          </a:prstGeom>
          <a:noFill/>
          <a:ln w="9525">
            <a:noFill/>
            <a:miter lim="800000"/>
            <a:headEnd/>
            <a:tailEnd/>
          </a:ln>
          <a:effectLst/>
        </p:spPr>
      </p:pic>
      <p:sp>
        <p:nvSpPr>
          <p:cNvPr id="6" name="矩形 5"/>
          <p:cNvSpPr/>
          <p:nvPr/>
        </p:nvSpPr>
        <p:spPr>
          <a:xfrm>
            <a:off x="5000628" y="6286520"/>
            <a:ext cx="3857652" cy="369332"/>
          </a:xfrm>
          <a:prstGeom prst="rect">
            <a:avLst/>
          </a:prstGeom>
        </p:spPr>
        <p:txBody>
          <a:bodyPr wrap="square">
            <a:spAutoFit/>
          </a:bodyPr>
          <a:lstStyle/>
          <a:p>
            <a:r>
              <a:rPr lang="en-US" altLang="zh-CN" sz="1800" dirty="0" smtClean="0"/>
              <a:t>Adv. Electron. Mater. </a:t>
            </a:r>
            <a:r>
              <a:rPr lang="en-US" altLang="zh-CN" sz="1800" b="1" dirty="0" smtClean="0"/>
              <a:t>2018, 4, 1600501</a:t>
            </a:r>
            <a:endParaRPr lang="zh-CN" altLang="en-US" sz="1800" dirty="0"/>
          </a:p>
        </p:txBody>
      </p:sp>
      <p:sp>
        <p:nvSpPr>
          <p:cNvPr id="7" name="矩形 6"/>
          <p:cNvSpPr/>
          <p:nvPr/>
        </p:nvSpPr>
        <p:spPr>
          <a:xfrm>
            <a:off x="500034" y="6286520"/>
            <a:ext cx="4100225" cy="369332"/>
          </a:xfrm>
          <a:prstGeom prst="rect">
            <a:avLst/>
          </a:prstGeom>
        </p:spPr>
        <p:txBody>
          <a:bodyPr wrap="none">
            <a:spAutoFit/>
          </a:bodyPr>
          <a:lstStyle/>
          <a:p>
            <a:r>
              <a:rPr lang="zh-CN" altLang="en-US" sz="1800" i="0" dirty="0" smtClean="0"/>
              <a:t>中国材料进展，</a:t>
            </a:r>
            <a:r>
              <a:rPr lang="en-US" altLang="zh-CN" sz="1800" i="0" dirty="0" smtClean="0"/>
              <a:t>39</a:t>
            </a:r>
            <a:r>
              <a:rPr lang="zh-CN" altLang="en-US" sz="1800" i="0" dirty="0" smtClean="0"/>
              <a:t>（</a:t>
            </a:r>
            <a:r>
              <a:rPr lang="en-US" altLang="zh-CN" sz="1800" i="0" dirty="0" smtClean="0"/>
              <a:t>2</a:t>
            </a:r>
            <a:r>
              <a:rPr lang="zh-CN" altLang="en-US" sz="1800" i="0" dirty="0" smtClean="0"/>
              <a:t>），</a:t>
            </a:r>
            <a:r>
              <a:rPr lang="en-US" altLang="zh-CN" sz="1800" i="0" dirty="0" smtClean="0"/>
              <a:t>113</a:t>
            </a:r>
            <a:r>
              <a:rPr lang="zh-CN" altLang="en-US" sz="1800" i="0" dirty="0" smtClean="0"/>
              <a:t>（</a:t>
            </a:r>
            <a:r>
              <a:rPr lang="en-US" altLang="zh-CN" sz="1800" i="0" dirty="0" smtClean="0"/>
              <a:t>2020</a:t>
            </a:r>
            <a:r>
              <a:rPr lang="zh-CN" altLang="en-US" sz="1800" i="0" dirty="0" smtClean="0"/>
              <a:t>）</a:t>
            </a:r>
            <a:endParaRPr lang="zh-CN" altLang="en-US" sz="1800" i="0" dirty="0"/>
          </a:p>
        </p:txBody>
      </p:sp>
    </p:spTree>
  </p:cSld>
  <p:clrMapOvr>
    <a:masterClrMapping/>
  </p:clrMapOvr>
  <p:transition>
    <p:pull dir="l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8662" y="0"/>
            <a:ext cx="7886700" cy="785794"/>
          </a:xfrm>
        </p:spPr>
        <p:txBody>
          <a:bodyPr>
            <a:normAutofit/>
          </a:bodyPr>
          <a:lstStyle/>
          <a:p>
            <a:pPr algn="ctr"/>
            <a:r>
              <a:rPr lang="zh-CN" altLang="en-US" sz="2800" b="1" dirty="0" smtClean="0"/>
              <a:t>超宽禁带半导体：氧化镓 </a:t>
            </a:r>
            <a:r>
              <a:rPr lang="en-US" altLang="zh-CN" sz="2800" b="1" dirty="0" smtClean="0">
                <a:latin typeface="Symbol" panose="05050102010706020507" pitchFamily="18" charset="2"/>
              </a:rPr>
              <a:t>b</a:t>
            </a:r>
            <a:r>
              <a:rPr lang="en-US" altLang="zh-CN" sz="2800" b="1" dirty="0" smtClean="0"/>
              <a:t>-Ga</a:t>
            </a:r>
            <a:r>
              <a:rPr lang="en-US" altLang="zh-CN" sz="2800" b="1" baseline="-25000" dirty="0" smtClean="0"/>
              <a:t>2</a:t>
            </a:r>
            <a:r>
              <a:rPr lang="en-US" altLang="zh-CN" sz="2800" b="1" dirty="0" smtClean="0"/>
              <a:t>O</a:t>
            </a:r>
            <a:r>
              <a:rPr lang="en-US" altLang="zh-CN" sz="2800" b="1" baseline="-25000" dirty="0" smtClean="0"/>
              <a:t>3</a:t>
            </a:r>
            <a:endParaRPr lang="zh-CN" altLang="en-US" sz="2800" baseline="-25000" dirty="0"/>
          </a:p>
        </p:txBody>
      </p:sp>
      <p:sp>
        <p:nvSpPr>
          <p:cNvPr id="3" name="内容占位符 2"/>
          <p:cNvSpPr>
            <a:spLocks noGrp="1"/>
          </p:cNvSpPr>
          <p:nvPr>
            <p:ph idx="1"/>
          </p:nvPr>
        </p:nvSpPr>
        <p:spPr>
          <a:xfrm>
            <a:off x="214282" y="714356"/>
            <a:ext cx="8786874" cy="5105417"/>
          </a:xfrm>
        </p:spPr>
        <p:txBody>
          <a:bodyPr>
            <a:normAutofit/>
          </a:bodyPr>
          <a:lstStyle/>
          <a:p>
            <a:r>
              <a:rPr lang="zh-CN" altLang="en-US" sz="1800" dirty="0" smtClean="0"/>
              <a:t>氧化镓有</a:t>
            </a:r>
            <a:r>
              <a:rPr lang="el-GR" altLang="zh-CN" sz="1800" dirty="0" smtClean="0"/>
              <a:t>α, β, γ, δ,</a:t>
            </a:r>
            <a:r>
              <a:rPr lang="zh-CN" altLang="en-US" sz="1800" dirty="0" smtClean="0"/>
              <a:t> </a:t>
            </a:r>
            <a:r>
              <a:rPr lang="en-US" altLang="zh-CN" sz="1800" dirty="0" smtClean="0">
                <a:latin typeface="Symbol" panose="05050102010706020507" pitchFamily="18" charset="2"/>
              </a:rPr>
              <a:t>e</a:t>
            </a:r>
            <a:r>
              <a:rPr lang="zh-CN" altLang="en-US" sz="1800" dirty="0" smtClean="0">
                <a:latin typeface="Symbol" panose="05050102010706020507" pitchFamily="18" charset="2"/>
              </a:rPr>
              <a:t>和</a:t>
            </a:r>
            <a:r>
              <a:rPr lang="en-US" altLang="zh-CN" sz="1800" dirty="0" smtClean="0">
                <a:latin typeface="Symbol" panose="05050102010706020507" pitchFamily="18" charset="2"/>
              </a:rPr>
              <a:t>k</a:t>
            </a:r>
            <a:r>
              <a:rPr lang="zh-CN" altLang="en-US" sz="1800" dirty="0" smtClean="0">
                <a:latin typeface="Symbol" panose="05050102010706020507" pitchFamily="18" charset="2"/>
              </a:rPr>
              <a:t>相，其中单斜晶系</a:t>
            </a:r>
            <a:r>
              <a:rPr lang="el-GR" altLang="zh-CN" sz="1800" dirty="0" smtClean="0"/>
              <a:t>β</a:t>
            </a:r>
            <a:r>
              <a:rPr lang="zh-CN" altLang="en-US" sz="1800" dirty="0" smtClean="0"/>
              <a:t>相最稳定。</a:t>
            </a:r>
            <a:endParaRPr lang="el-GR" altLang="zh-CN" sz="1800" dirty="0" smtClean="0"/>
          </a:p>
          <a:p>
            <a:r>
              <a:rPr lang="en-US" altLang="zh-CN" sz="1800" dirty="0" smtClean="0"/>
              <a:t>2008 </a:t>
            </a:r>
            <a:r>
              <a:rPr lang="zh-CN" altLang="en-US" sz="1800" dirty="0" smtClean="0"/>
              <a:t>年，</a:t>
            </a:r>
            <a:r>
              <a:rPr lang="en-US" altLang="zh-CN" sz="1800" dirty="0" err="1" smtClean="0"/>
              <a:t>Namiki</a:t>
            </a:r>
            <a:r>
              <a:rPr lang="en-US" altLang="zh-CN" sz="1800" dirty="0" smtClean="0"/>
              <a:t> Precision Jewel </a:t>
            </a:r>
            <a:r>
              <a:rPr lang="zh-CN" altLang="en-US" sz="1800" dirty="0" smtClean="0"/>
              <a:t>公司通过</a:t>
            </a:r>
            <a:r>
              <a:rPr lang="el-GR" altLang="zh-CN" sz="1800" dirty="0" smtClean="0"/>
              <a:t>β </a:t>
            </a:r>
            <a:r>
              <a:rPr lang="zh-CN" altLang="el-GR" sz="1800" dirty="0" smtClean="0"/>
              <a:t>－</a:t>
            </a:r>
            <a:r>
              <a:rPr lang="en-US" altLang="zh-CN" sz="1800" dirty="0" smtClean="0"/>
              <a:t> Ga</a:t>
            </a:r>
            <a:r>
              <a:rPr lang="en-US" altLang="zh-CN" sz="1800" baseline="-25000" dirty="0" smtClean="0"/>
              <a:t>2</a:t>
            </a:r>
            <a:r>
              <a:rPr lang="en-US" altLang="zh-CN" sz="1800" dirty="0" smtClean="0"/>
              <a:t>O</a:t>
            </a:r>
            <a:r>
              <a:rPr lang="en-US" altLang="zh-CN" sz="1800" baseline="-25000" dirty="0" smtClean="0"/>
              <a:t>3</a:t>
            </a:r>
            <a:r>
              <a:rPr lang="zh-CN" altLang="en-US" sz="1800" dirty="0" smtClean="0"/>
              <a:t>导</a:t>
            </a:r>
            <a:r>
              <a:rPr lang="zh-CN" altLang="en-US" sz="1800" dirty="0" smtClean="0"/>
              <a:t>模法，获得</a:t>
            </a:r>
            <a:r>
              <a:rPr lang="en-US" altLang="zh-CN" sz="1800" dirty="0" smtClean="0"/>
              <a:t>50mm</a:t>
            </a:r>
            <a:r>
              <a:rPr lang="zh-CN" altLang="en-US" sz="1800" dirty="0" smtClean="0"/>
              <a:t>直径，</a:t>
            </a:r>
            <a:r>
              <a:rPr lang="en-US" altLang="zh-CN" sz="1800" dirty="0" smtClean="0"/>
              <a:t>70mm</a:t>
            </a:r>
            <a:r>
              <a:rPr lang="zh-CN" altLang="en-US" sz="1800" dirty="0" smtClean="0"/>
              <a:t>长的晶锭。</a:t>
            </a:r>
            <a:endParaRPr lang="en-US" altLang="zh-CN" sz="1800" dirty="0" smtClean="0"/>
          </a:p>
          <a:p>
            <a:r>
              <a:rPr lang="en-US" altLang="zh-CN" sz="1800" dirty="0" smtClean="0"/>
              <a:t>2017</a:t>
            </a:r>
            <a:r>
              <a:rPr lang="zh-CN" altLang="en-US" sz="1800" dirty="0" smtClean="0"/>
              <a:t>年，日本田村制作所</a:t>
            </a:r>
            <a:r>
              <a:rPr lang="en-US" altLang="zh-CN" sz="1800" dirty="0" smtClean="0"/>
              <a:t>( Tamura)</a:t>
            </a:r>
            <a:r>
              <a:rPr lang="zh-CN" altLang="en-US" sz="1800" dirty="0" smtClean="0"/>
              <a:t>获得了</a:t>
            </a:r>
            <a:r>
              <a:rPr lang="en-US" altLang="zh-CN" sz="1800" dirty="0" smtClean="0"/>
              <a:t>6 </a:t>
            </a:r>
            <a:r>
              <a:rPr lang="zh-CN" altLang="en-US" sz="1800" dirty="0" smtClean="0"/>
              <a:t>英寸晶体。他们已经实现了</a:t>
            </a:r>
            <a:r>
              <a:rPr lang="en-US" altLang="zh-CN" sz="1800" dirty="0" smtClean="0"/>
              <a:t>2 </a:t>
            </a:r>
            <a:r>
              <a:rPr lang="zh-CN" altLang="en-US" sz="1800" dirty="0" smtClean="0"/>
              <a:t>英寸衬底的产业化。</a:t>
            </a:r>
            <a:endParaRPr lang="en-US" altLang="zh-CN" sz="1800" dirty="0" smtClean="0"/>
          </a:p>
          <a:p>
            <a:r>
              <a:rPr lang="en-US" altLang="zh-CN" sz="1800" dirty="0" smtClean="0"/>
              <a:t>Ga</a:t>
            </a:r>
            <a:r>
              <a:rPr lang="en-US" altLang="zh-CN" sz="1800" baseline="-25000" dirty="0" smtClean="0"/>
              <a:t>2</a:t>
            </a:r>
            <a:r>
              <a:rPr lang="en-US" altLang="zh-CN" sz="1800" dirty="0" smtClean="0"/>
              <a:t>O</a:t>
            </a:r>
            <a:r>
              <a:rPr lang="en-US" altLang="zh-CN" sz="1800" baseline="-25000" dirty="0" smtClean="0"/>
              <a:t>3</a:t>
            </a:r>
            <a:r>
              <a:rPr lang="zh-CN" altLang="en-US" sz="1800" dirty="0" smtClean="0"/>
              <a:t>低导通电阻，高压大功率电子器件。但是散热不好，电子迁移率低。</a:t>
            </a:r>
            <a:endParaRPr lang="en-US" altLang="zh-CN" sz="1800" dirty="0" smtClean="0"/>
          </a:p>
          <a:p>
            <a:endParaRPr lang="zh-CN" altLang="en-US" sz="1800" dirty="0" smtClean="0"/>
          </a:p>
        </p:txBody>
      </p:sp>
      <p:pic>
        <p:nvPicPr>
          <p:cNvPr id="63490" name="Picture 2"/>
          <p:cNvPicPr>
            <a:picLocks noChangeAspect="1" noChangeArrowheads="1"/>
          </p:cNvPicPr>
          <p:nvPr/>
        </p:nvPicPr>
        <p:blipFill>
          <a:blip r:embed="rId1"/>
          <a:srcRect/>
          <a:stretch>
            <a:fillRect/>
          </a:stretch>
        </p:blipFill>
        <p:spPr bwMode="auto">
          <a:xfrm>
            <a:off x="1571604" y="2643182"/>
            <a:ext cx="6377001" cy="3604986"/>
          </a:xfrm>
          <a:prstGeom prst="rect">
            <a:avLst/>
          </a:prstGeom>
          <a:noFill/>
          <a:ln w="9525">
            <a:noFill/>
            <a:miter lim="800000"/>
            <a:headEnd/>
            <a:tailEnd/>
          </a:ln>
          <a:effectLst/>
        </p:spPr>
      </p:pic>
      <p:sp>
        <p:nvSpPr>
          <p:cNvPr id="5" name="矩形 4"/>
          <p:cNvSpPr/>
          <p:nvPr/>
        </p:nvSpPr>
        <p:spPr>
          <a:xfrm>
            <a:off x="2714612" y="6488668"/>
            <a:ext cx="3500462" cy="369332"/>
          </a:xfrm>
          <a:prstGeom prst="rect">
            <a:avLst/>
          </a:prstGeom>
        </p:spPr>
        <p:txBody>
          <a:bodyPr wrap="square">
            <a:spAutoFit/>
          </a:bodyPr>
          <a:lstStyle/>
          <a:p>
            <a:r>
              <a:rPr lang="el-GR" altLang="zh-CN" sz="1800" b="1" i="0" dirty="0" smtClean="0"/>
              <a:t>β</a:t>
            </a:r>
            <a:r>
              <a:rPr lang="zh-CN" altLang="el-GR" sz="1800" b="1" i="0" dirty="0" smtClean="0"/>
              <a:t>－</a:t>
            </a:r>
            <a:r>
              <a:rPr lang="en-US" altLang="zh-CN" sz="1800" b="1" i="0" dirty="0" smtClean="0"/>
              <a:t>Ga2O3</a:t>
            </a:r>
            <a:r>
              <a:rPr lang="zh-CN" altLang="en-US" sz="1800" b="1" i="0" dirty="0" smtClean="0"/>
              <a:t>功率器件发展历程</a:t>
            </a:r>
            <a:endParaRPr lang="zh-CN" altLang="en-US" sz="1800" b="1" i="0" dirty="0"/>
          </a:p>
        </p:txBody>
      </p:sp>
    </p:spTree>
  </p:cSld>
  <p:clrMapOvr>
    <a:masterClrMapping/>
  </p:clrMapOvr>
  <p:transition>
    <p:pull dir="l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42910" y="0"/>
            <a:ext cx="7886700" cy="992172"/>
          </a:xfrm>
          <a:prstGeom prst="rect">
            <a:avLst/>
          </a:prstGeo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800" b="1" i="0" u="none" strike="noStrike" kern="1200" cap="none" spc="0" normalizeH="0" baseline="0" noProof="0" dirty="0" smtClean="0">
                <a:ln>
                  <a:noFill/>
                </a:ln>
                <a:solidFill>
                  <a:schemeClr val="tx1"/>
                </a:solidFill>
                <a:effectLst/>
                <a:uLnTx/>
                <a:uFillTx/>
                <a:latin typeface="+mj-lt"/>
                <a:ea typeface="+mj-ea"/>
                <a:cs typeface="+mj-cs"/>
              </a:rPr>
              <a:t>超宽禁带半导体：氧化镓 </a:t>
            </a:r>
            <a:r>
              <a:rPr kumimoji="0" lang="en-US" altLang="zh-CN" sz="2800" b="1" i="0" u="none" strike="noStrike" kern="1200" cap="none" spc="0" normalizeH="0" baseline="0" noProof="0" dirty="0" smtClean="0">
                <a:ln>
                  <a:noFill/>
                </a:ln>
                <a:solidFill>
                  <a:schemeClr val="tx1"/>
                </a:solidFill>
                <a:effectLst/>
                <a:uLnTx/>
                <a:uFillTx/>
                <a:latin typeface="Symbol" panose="05050102010706020507" pitchFamily="18" charset="2"/>
                <a:ea typeface="+mj-ea"/>
                <a:cs typeface="+mj-cs"/>
              </a:rPr>
              <a:t>b</a:t>
            </a:r>
            <a:r>
              <a:rPr kumimoji="0" lang="en-US" altLang="zh-CN" sz="2800" b="1" i="0" u="none" strike="noStrike" kern="1200" cap="none" spc="0" normalizeH="0" baseline="0" noProof="0" dirty="0" smtClean="0">
                <a:ln>
                  <a:noFill/>
                </a:ln>
                <a:solidFill>
                  <a:schemeClr val="tx1"/>
                </a:solidFill>
                <a:effectLst/>
                <a:uLnTx/>
                <a:uFillTx/>
                <a:latin typeface="+mj-lt"/>
                <a:ea typeface="+mj-ea"/>
                <a:cs typeface="+mj-cs"/>
              </a:rPr>
              <a:t>-Ga</a:t>
            </a:r>
            <a:r>
              <a:rPr kumimoji="0" lang="en-US" altLang="zh-CN" sz="2800" b="1" i="0" u="none" strike="noStrike" kern="1200" cap="none" spc="0" normalizeH="0" baseline="-25000" noProof="0" dirty="0" smtClean="0">
                <a:ln>
                  <a:noFill/>
                </a:ln>
                <a:solidFill>
                  <a:schemeClr val="tx1"/>
                </a:solidFill>
                <a:effectLst/>
                <a:uLnTx/>
                <a:uFillTx/>
                <a:latin typeface="+mj-lt"/>
                <a:ea typeface="+mj-ea"/>
                <a:cs typeface="+mj-cs"/>
              </a:rPr>
              <a:t>2</a:t>
            </a:r>
            <a:r>
              <a:rPr kumimoji="0" lang="en-US" altLang="zh-CN" sz="2800" b="1" i="0" u="none" strike="noStrike" kern="1200" cap="none" spc="0" normalizeH="0" baseline="0" noProof="0" dirty="0" smtClean="0">
                <a:ln>
                  <a:noFill/>
                </a:ln>
                <a:solidFill>
                  <a:schemeClr val="tx1"/>
                </a:solidFill>
                <a:effectLst/>
                <a:uLnTx/>
                <a:uFillTx/>
                <a:latin typeface="+mj-lt"/>
                <a:ea typeface="+mj-ea"/>
                <a:cs typeface="+mj-cs"/>
              </a:rPr>
              <a:t>O</a:t>
            </a:r>
            <a:r>
              <a:rPr kumimoji="0" lang="en-US" altLang="zh-CN" sz="2800" b="1" i="0" u="none" strike="noStrike" kern="1200" cap="none" spc="0" normalizeH="0" baseline="-25000" noProof="0" dirty="0" smtClean="0">
                <a:ln>
                  <a:noFill/>
                </a:ln>
                <a:solidFill>
                  <a:schemeClr val="tx1"/>
                </a:solidFill>
                <a:effectLst/>
                <a:uLnTx/>
                <a:uFillTx/>
                <a:latin typeface="+mj-lt"/>
                <a:ea typeface="+mj-ea"/>
                <a:cs typeface="+mj-cs"/>
              </a:rPr>
              <a:t>3</a:t>
            </a:r>
            <a:endParaRPr kumimoji="0" lang="zh-CN" altLang="en-US" sz="2800" b="0" i="0" u="none" strike="noStrike" kern="1200" cap="none" spc="0" normalizeH="0" baseline="-25000" noProof="0" dirty="0">
              <a:ln>
                <a:noFill/>
              </a:ln>
              <a:solidFill>
                <a:schemeClr val="tx1"/>
              </a:solidFill>
              <a:effectLst/>
              <a:uLnTx/>
              <a:uFillTx/>
              <a:latin typeface="+mj-lt"/>
              <a:ea typeface="+mj-ea"/>
              <a:cs typeface="+mj-cs"/>
            </a:endParaRPr>
          </a:p>
        </p:txBody>
      </p:sp>
      <p:sp>
        <p:nvSpPr>
          <p:cNvPr id="5" name="内容占位符 2"/>
          <p:cNvSpPr txBox="1"/>
          <p:nvPr/>
        </p:nvSpPr>
        <p:spPr>
          <a:xfrm>
            <a:off x="142844" y="714356"/>
            <a:ext cx="9001156" cy="5105417"/>
          </a:xfrm>
          <a:prstGeom prst="rect">
            <a:avLst/>
          </a:prstGeom>
        </p:spPr>
        <p:txBody>
          <a:bodyPr>
            <a:normAutofit/>
          </a:bodyPr>
          <a:lstStyle/>
          <a:p>
            <a:r>
              <a:rPr lang="zh-CN" altLang="en-US" sz="1800" i="0" dirty="0" smtClean="0"/>
              <a:t>在“日盲”探测方面，</a:t>
            </a:r>
            <a:r>
              <a:rPr lang="en-US" altLang="zh-CN" sz="1800" i="0" dirty="0" smtClean="0"/>
              <a:t>2007 </a:t>
            </a:r>
            <a:r>
              <a:rPr lang="zh-CN" altLang="en-US" sz="1800" i="0" dirty="0" smtClean="0"/>
              <a:t>年日本京都大学</a:t>
            </a:r>
            <a:r>
              <a:rPr lang="en-US" altLang="zh-CN" sz="1800" i="0" dirty="0" smtClean="0"/>
              <a:t>Takayoshi </a:t>
            </a:r>
            <a:r>
              <a:rPr lang="zh-CN" altLang="en-US" sz="1800" i="0" dirty="0" smtClean="0"/>
              <a:t>等通过在蓝宝石上异质外延获得了</a:t>
            </a:r>
            <a:r>
              <a:rPr lang="el-GR" altLang="zh-CN" sz="1800" i="0" dirty="0" smtClean="0"/>
              <a:t>β</a:t>
            </a:r>
            <a:r>
              <a:rPr lang="zh-CN" altLang="el-GR" sz="1800" i="0" dirty="0" smtClean="0"/>
              <a:t>－</a:t>
            </a:r>
            <a:r>
              <a:rPr lang="en-US" altLang="zh-CN" sz="1800" i="0" dirty="0" smtClean="0"/>
              <a:t>Ga2O3“</a:t>
            </a:r>
            <a:r>
              <a:rPr lang="zh-CN" altLang="en-US" sz="1800" i="0" dirty="0" smtClean="0"/>
              <a:t>日盲”探测器，器件响应度</a:t>
            </a:r>
            <a:r>
              <a:rPr lang="en-US" altLang="zh-CN" sz="1800" i="0" dirty="0" smtClean="0"/>
              <a:t>0. 037 A·W</a:t>
            </a:r>
            <a:r>
              <a:rPr lang="zh-CN" altLang="en-US" sz="1800" i="0" baseline="30000" dirty="0" smtClean="0"/>
              <a:t>－</a:t>
            </a:r>
            <a:r>
              <a:rPr lang="en-US" altLang="zh-CN" sz="1800" i="0" baseline="30000" dirty="0" smtClean="0"/>
              <a:t>1</a:t>
            </a:r>
            <a:r>
              <a:rPr lang="zh-CN" altLang="en-US" sz="1800" i="0" dirty="0" smtClean="0"/>
              <a:t>，</a:t>
            </a:r>
            <a:r>
              <a:rPr lang="en-US" altLang="zh-CN" sz="1800" i="0" dirty="0" smtClean="0"/>
              <a:t>254 nm </a:t>
            </a:r>
            <a:r>
              <a:rPr lang="zh-CN" altLang="en-US" sz="1800" i="0" dirty="0" smtClean="0"/>
              <a:t>处外量子效率为</a:t>
            </a:r>
            <a:r>
              <a:rPr lang="en-US" altLang="zh-CN" sz="1800" i="0" dirty="0" smtClean="0"/>
              <a:t>18%</a:t>
            </a:r>
            <a:r>
              <a:rPr lang="zh-CN" altLang="en-US" sz="1800" i="0" dirty="0" smtClean="0"/>
              <a:t>。</a:t>
            </a:r>
            <a:r>
              <a:rPr lang="en-US" altLang="zh-CN" sz="1800" i="0" dirty="0" smtClean="0"/>
              <a:t>2009 </a:t>
            </a:r>
            <a:r>
              <a:rPr lang="zh-CN" altLang="en-US" sz="1800" i="0" dirty="0" smtClean="0"/>
              <a:t>年，他们又在单晶衬底上制作了“日盲”探测器，器件在</a:t>
            </a:r>
            <a:r>
              <a:rPr lang="en-US" altLang="zh-CN" sz="1800" i="0" dirty="0" smtClean="0"/>
              <a:t>250 </a:t>
            </a:r>
            <a:r>
              <a:rPr lang="zh-CN" altLang="en-US" sz="1800" i="0" dirty="0" smtClean="0"/>
              <a:t>和</a:t>
            </a:r>
            <a:r>
              <a:rPr lang="en-US" altLang="zh-CN" sz="1800" i="0" dirty="0" smtClean="0"/>
              <a:t>300 nm </a:t>
            </a:r>
            <a:r>
              <a:rPr lang="zh-CN" altLang="en-US" sz="1800" i="0" dirty="0" smtClean="0"/>
              <a:t>处响应比达到</a:t>
            </a:r>
            <a:r>
              <a:rPr lang="en-US" altLang="zh-CN" sz="1800" i="0" dirty="0" smtClean="0"/>
              <a:t>1. 5×10</a:t>
            </a:r>
            <a:r>
              <a:rPr lang="en-US" altLang="zh-CN" sz="1800" i="0" baseline="30000" dirty="0" smtClean="0"/>
              <a:t>4</a:t>
            </a:r>
            <a:r>
              <a:rPr lang="zh-CN" altLang="en-US" sz="1800" i="0" dirty="0" smtClean="0"/>
              <a:t>，响应时间</a:t>
            </a:r>
            <a:r>
              <a:rPr lang="en-US" altLang="zh-CN" sz="1800" i="0" dirty="0" smtClean="0"/>
              <a:t>9 ms</a:t>
            </a:r>
            <a:r>
              <a:rPr lang="zh-CN" altLang="en-US" sz="1800" i="0" dirty="0" smtClean="0"/>
              <a:t>。</a:t>
            </a:r>
            <a:endParaRPr lang="en-US" altLang="zh-CN" sz="1800" i="0" dirty="0" smtClean="0"/>
          </a:p>
          <a:p>
            <a:r>
              <a:rPr lang="en-US" altLang="zh-CN" sz="1800" i="0" dirty="0" smtClean="0"/>
              <a:t>2014</a:t>
            </a:r>
            <a:r>
              <a:rPr lang="zh-CN" altLang="en-US" sz="1800" i="0" dirty="0" smtClean="0"/>
              <a:t>年</a:t>
            </a:r>
            <a:r>
              <a:rPr lang="en-US" altLang="zh-CN" sz="1800" i="0" dirty="0" err="1" smtClean="0"/>
              <a:t>Zou</a:t>
            </a:r>
            <a:r>
              <a:rPr lang="zh-CN" altLang="en-US" sz="1800" i="0" dirty="0" smtClean="0"/>
              <a:t>等人在纳米片上制作了</a:t>
            </a:r>
            <a:r>
              <a:rPr lang="en-US" altLang="zh-CN" sz="1800" i="0" dirty="0" smtClean="0"/>
              <a:t>β</a:t>
            </a:r>
            <a:r>
              <a:rPr lang="zh-CN" altLang="en-US" sz="1800" i="0" dirty="0" smtClean="0"/>
              <a:t>－</a:t>
            </a:r>
            <a:r>
              <a:rPr lang="en-US" altLang="zh-CN" sz="1800" i="0" dirty="0" smtClean="0"/>
              <a:t>Ga2O3</a:t>
            </a:r>
            <a:r>
              <a:rPr lang="zh-CN" altLang="en-US" sz="1800" i="0" dirty="0" smtClean="0"/>
              <a:t>“日盲”探测器，探测器</a:t>
            </a:r>
            <a:r>
              <a:rPr lang="zh-CN" altLang="en-US" sz="1800" i="0" dirty="0" smtClean="0"/>
              <a:t>响应</a:t>
            </a:r>
            <a:r>
              <a:rPr lang="zh-CN" altLang="en-US" sz="1800" i="0" dirty="0" smtClean="0"/>
              <a:t>时间</a:t>
            </a:r>
            <a:r>
              <a:rPr lang="zh-CN" altLang="en-US" sz="1800" i="0" dirty="0" smtClean="0"/>
              <a:t>小于</a:t>
            </a:r>
            <a:r>
              <a:rPr lang="en-US" altLang="zh-CN" sz="1800" i="0" dirty="0" smtClean="0"/>
              <a:t>0. 3 s</a:t>
            </a:r>
            <a:r>
              <a:rPr lang="zh-CN" altLang="en-US" sz="1800" i="0" dirty="0" smtClean="0"/>
              <a:t>，响应度达到</a:t>
            </a:r>
            <a:r>
              <a:rPr lang="en-US" altLang="zh-CN" sz="1800" i="0" dirty="0" smtClean="0"/>
              <a:t>851 A·W</a:t>
            </a:r>
            <a:r>
              <a:rPr lang="zh-CN" altLang="en-US" sz="1800" i="0" baseline="30000" dirty="0" smtClean="0"/>
              <a:t>－</a:t>
            </a:r>
            <a:r>
              <a:rPr lang="en-US" altLang="zh-CN" sz="1800" i="0" baseline="30000" dirty="0" smtClean="0"/>
              <a:t>1</a:t>
            </a:r>
            <a:r>
              <a:rPr lang="zh-CN" altLang="en-US" sz="1800" i="0" dirty="0" smtClean="0"/>
              <a:t>。</a:t>
            </a:r>
            <a:endParaRPr lang="en-US" altLang="zh-CN" sz="1800" i="0" dirty="0" smtClean="0"/>
          </a:p>
          <a:p>
            <a:r>
              <a:rPr lang="en-US" altLang="zh-CN" sz="1800" i="0" dirty="0" smtClean="0"/>
              <a:t>2017 </a:t>
            </a:r>
            <a:r>
              <a:rPr lang="zh-CN" altLang="en-US" sz="1800" i="0" dirty="0" smtClean="0"/>
              <a:t>年，美国</a:t>
            </a:r>
            <a:r>
              <a:rPr lang="en-US" altLang="zh-CN" sz="1800" i="0" dirty="0" err="1" smtClean="0"/>
              <a:t>Alema</a:t>
            </a:r>
            <a:r>
              <a:rPr lang="en-US" altLang="zh-CN" sz="1800" i="0" dirty="0" smtClean="0"/>
              <a:t> </a:t>
            </a:r>
            <a:r>
              <a:rPr lang="zh-CN" altLang="en-US" sz="1800" i="0" dirty="0" smtClean="0"/>
              <a:t>等制作的垂直型肖特基“日盲”探测器，器件响应波段带内外抑制比达到</a:t>
            </a:r>
            <a:r>
              <a:rPr lang="en-US" altLang="zh-CN" sz="1800" i="0" dirty="0" smtClean="0"/>
              <a:t>10</a:t>
            </a:r>
            <a:r>
              <a:rPr lang="en-US" altLang="zh-CN" sz="1800" i="0" baseline="30000" dirty="0" smtClean="0"/>
              <a:t>4</a:t>
            </a:r>
            <a:r>
              <a:rPr lang="zh-CN" altLang="en-US" sz="1800" i="0" dirty="0" smtClean="0"/>
              <a:t>，外量子效率达到</a:t>
            </a:r>
            <a:r>
              <a:rPr lang="en-US" altLang="zh-CN" sz="1800" i="0" dirty="0" smtClean="0"/>
              <a:t>52%</a:t>
            </a:r>
            <a:r>
              <a:rPr lang="zh-CN" altLang="en-US" sz="1800" i="0" dirty="0" smtClean="0"/>
              <a:t>，响应时间毫秒量级。</a:t>
            </a:r>
            <a:endParaRPr lang="en-US" altLang="zh-CN" sz="1800" i="0" dirty="0" smtClean="0"/>
          </a:p>
          <a:p>
            <a:endParaRPr lang="en-US" altLang="zh-CN" sz="1800" i="0" dirty="0" smtClean="0"/>
          </a:p>
          <a:p>
            <a:endParaRPr lang="en-US" altLang="zh-CN" sz="1800" i="0" dirty="0" smtClean="0"/>
          </a:p>
          <a:p>
            <a:endParaRPr kumimoji="0" lang="zh-CN" altLang="en-US" sz="18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64514" name="Picture 2"/>
          <p:cNvPicPr>
            <a:picLocks noChangeAspect="1" noChangeArrowheads="1"/>
          </p:cNvPicPr>
          <p:nvPr/>
        </p:nvPicPr>
        <p:blipFill>
          <a:blip r:embed="rId1"/>
          <a:srcRect/>
          <a:stretch>
            <a:fillRect/>
          </a:stretch>
        </p:blipFill>
        <p:spPr bwMode="auto">
          <a:xfrm>
            <a:off x="1071538" y="3214686"/>
            <a:ext cx="8072462" cy="3089531"/>
          </a:xfrm>
          <a:prstGeom prst="rect">
            <a:avLst/>
          </a:prstGeom>
          <a:noFill/>
          <a:ln w="9525">
            <a:noFill/>
            <a:miter lim="800000"/>
            <a:headEnd/>
            <a:tailEnd/>
          </a:ln>
          <a:effectLst/>
        </p:spPr>
      </p:pic>
      <p:sp>
        <p:nvSpPr>
          <p:cNvPr id="7" name="矩形 6"/>
          <p:cNvSpPr/>
          <p:nvPr/>
        </p:nvSpPr>
        <p:spPr>
          <a:xfrm>
            <a:off x="0" y="6488668"/>
            <a:ext cx="9144000" cy="369332"/>
          </a:xfrm>
          <a:prstGeom prst="rect">
            <a:avLst/>
          </a:prstGeom>
        </p:spPr>
        <p:txBody>
          <a:bodyPr wrap="square">
            <a:spAutoFit/>
          </a:bodyPr>
          <a:lstStyle/>
          <a:p>
            <a:r>
              <a:rPr lang="en-US" altLang="zh-CN" sz="1800" b="1" i="0" dirty="0" smtClean="0"/>
              <a:t>8th Conference on Oxide-Based Materials and Devices VIII</a:t>
            </a:r>
            <a:r>
              <a:rPr lang="zh-CN" altLang="en-US" sz="1800" b="1" i="0" dirty="0" smtClean="0"/>
              <a:t>． </a:t>
            </a:r>
            <a:r>
              <a:rPr lang="en-US" altLang="zh-CN" sz="1800" b="1" i="0" dirty="0" smtClean="0"/>
              <a:t>San </a:t>
            </a:r>
            <a:r>
              <a:rPr lang="en-US" altLang="zh-CN" sz="1800" b="1" i="0" dirty="0" err="1" smtClean="0"/>
              <a:t>Francisco:SPIE</a:t>
            </a:r>
            <a:r>
              <a:rPr lang="zh-CN" altLang="en-US" sz="1800" b="1" i="0" dirty="0" smtClean="0"/>
              <a:t>，</a:t>
            </a:r>
            <a:r>
              <a:rPr lang="en-US" altLang="zh-CN" sz="1800" b="1" i="0" dirty="0" smtClean="0"/>
              <a:t>2017</a:t>
            </a:r>
            <a:r>
              <a:rPr lang="zh-CN" altLang="en-US" sz="1800" b="1" i="0" dirty="0" smtClean="0"/>
              <a:t>．</a:t>
            </a:r>
            <a:endParaRPr lang="zh-CN" altLang="en-US" sz="1800" b="1" i="0" dirty="0"/>
          </a:p>
        </p:txBody>
      </p:sp>
    </p:spTree>
  </p:cSld>
  <p:clrMapOvr>
    <a:masterClrMapping/>
  </p:clrMapOvr>
  <p:transition>
    <p:pull dir="l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42910" y="0"/>
            <a:ext cx="7886700" cy="642918"/>
          </a:xfrm>
          <a:prstGeom prst="rect">
            <a:avLst/>
          </a:prstGeom>
        </p:spPr>
        <p:txBody>
          <a:bodyPr>
            <a:normAutofit/>
          </a:body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2800" b="1" i="0" u="none" strike="noStrike" kern="1200" cap="none" spc="0" normalizeH="0" baseline="0" noProof="0" dirty="0" smtClean="0">
                <a:ln>
                  <a:noFill/>
                </a:ln>
                <a:solidFill>
                  <a:schemeClr val="tx1"/>
                </a:solidFill>
                <a:effectLst/>
                <a:uLnTx/>
                <a:uFillTx/>
                <a:latin typeface="+mj-lt"/>
                <a:ea typeface="+mj-ea"/>
                <a:cs typeface="+mj-cs"/>
              </a:rPr>
              <a:t>超宽禁带半导体：金刚石（</a:t>
            </a:r>
            <a:r>
              <a:rPr kumimoji="0" lang="en-US" altLang="zh-CN" sz="2800" b="1" i="0" u="none" strike="noStrike" kern="1200" cap="none" spc="0" normalizeH="0" baseline="0" noProof="0" dirty="0" smtClean="0">
                <a:ln>
                  <a:noFill/>
                </a:ln>
                <a:solidFill>
                  <a:schemeClr val="tx1"/>
                </a:solidFill>
                <a:effectLst/>
                <a:uLnTx/>
                <a:uFillTx/>
                <a:latin typeface="+mj-lt"/>
                <a:ea typeface="+mj-ea"/>
                <a:cs typeface="+mj-cs"/>
              </a:rPr>
              <a:t>diamond</a:t>
            </a:r>
            <a:r>
              <a:rPr kumimoji="0" lang="zh-CN" altLang="en-US" sz="2800" b="1" i="0" u="none" strike="noStrike" kern="1200" cap="none" spc="0" normalizeH="0" baseline="0" noProof="0" dirty="0" smtClean="0">
                <a:ln>
                  <a:noFill/>
                </a:ln>
                <a:solidFill>
                  <a:schemeClr val="tx1"/>
                </a:solidFill>
                <a:effectLst/>
                <a:uLnTx/>
                <a:uFillTx/>
                <a:latin typeface="+mj-lt"/>
                <a:ea typeface="+mj-ea"/>
                <a:cs typeface="+mj-cs"/>
              </a:rPr>
              <a:t>）</a:t>
            </a:r>
            <a:endParaRPr kumimoji="0" lang="zh-CN" altLang="en-US" sz="2800" b="0" i="0" u="none" strike="noStrike" kern="1200" cap="none" spc="0" normalizeH="0" baseline="-25000" noProof="0" dirty="0">
              <a:ln>
                <a:noFill/>
              </a:ln>
              <a:solidFill>
                <a:schemeClr val="tx1"/>
              </a:solidFill>
              <a:effectLst/>
              <a:uLnTx/>
              <a:uFillTx/>
              <a:latin typeface="+mj-lt"/>
              <a:ea typeface="+mj-ea"/>
              <a:cs typeface="+mj-cs"/>
            </a:endParaRPr>
          </a:p>
        </p:txBody>
      </p:sp>
      <p:sp>
        <p:nvSpPr>
          <p:cNvPr id="73730" name="AutoShape 2" descr="data:image/jpeg;base64,/9j/4AAQSkZJRgABAQAAAQABAAD/2wBDAAgGBgcGBQgHBwcJCQgKDBQNDAsLDBkSEw8UHRofHh0aHBwgJC4nICIsIxwcKDcpLDAxNDQ0Hyc5PTgyPC4zNDL/2wBDAQkJCQwLDBgNDRgyIRwhMjIyMjIyMjIyMjIyMjIyMjIyMjIyMjIyMjIyMjIyMjIyMjIyMjIyMjIyMjIyMjIyMjL/wAARCAFoAa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vmD/ho3xf/ANA3Q/8AvxL/APHaX/ho3xf/ANA3Q/8AvxL/APHaAPp6ivmH/ho3xf8A9A7Q/wDvxL/8do/4aN8X/wDQO0P/AL8S/wDx2gD6eor5h/4aN8X/APQO0P8A78S//HaP+GjfF/8A0DtD/wC/Ev8A8doA+nqK+Yf+GjfF/wD0DtD/AO/Ev/x2j/ho3xf/ANA7Q/8AvxL/APHaAPp6ivmH/ho3xf8A9A7Q/wDvxL/8do/4aN8X/wDQO0P/AL8S/wDx2gD6eor5h/4aN8X/APQO0P8A78S//HaP+GjfF/8A0DtD/wC/Ev8A8doA+nqK+Yf+GjfF/wD0DtD/AO/Ev/x2j/ho3xf/ANA7Q/8AvxL/APHaAPp6ivmH/ho3xf8A9A7Q/wDvxL/8do/4aN8X/wDQO0P/AL8S/wDx2gD6eor5h/4aN8X/APQN0P8A78S//HaP+GjfF/8A0DdD/wC/Ev8A8doA+nqK+Yf+GjfF/wD0DtD/AO/Ev/x2j/ho3xf/ANA7Q/8AvxL/APHaAPp6ivmH/ho3xh/0DtD/AO/Ev/x2k/4aN8X/APQN0P8A78S//HaAPp+ivmD/AIaN8X/9A3Q/+/Ev/wAdo/4aN8X/APQN0P8A78S//HaAPp+ivmD/AIaN8X/9A3Q/+/Ev/wAdo/4aN8X/APQN0P8A78S//HaAPp+ivmD/AIaO8X/9A3Q/+/Ev/wAdo/4aO8Yf9A3Q/wDvxL/8doA+n6K+X/8Aho7xh/0DdD/78S//AB2j/ho7xh/0DdD/AO/Ev/x2gD6gor5f/wCGjvGH/QN0P/vxL/8AHaP+GjvGH/QN0P8A78S//HaAPqCivl//AIaO8Yf9A3Q/+/Ev/wAdo/4aO8Yf9A3Q/wDvxL/8doA+oKK+X/8Aho7xh/0DdD/78S//AB2j/ho7xh/0DdD/AO/Ev/x2gD6gor5f/wCGjvGH/QN0P/vxL/8AHaP+GjvGH/QN0P8A78S//HaAPqCivl//AIaO8Yf9A3Q/+/Ev/wAdo/4aO8Yf9A3Q/wDvxL/8doA+oKK+X/8Aho7xh/0DdD/78S//AB2j/ho7xh/0DdD/AO/Ev/x2gD6gor5f/wCGjvGH/QN0P/vxL/8AHaP+GjvGH/QN0P8A78S//HaAPqCivl//AIaO8Yf9A3Q/+/Ev/wAdo/4aO8Yf9A3Q/wDvxL/8doA+oKK+X/8Aho7xh/0DdD/78S//AB2j/ho7xh/0DdD/AO/Ev/x2gD6gor5f/wCGjvGH/QN0P/vxL/8AHaP+GjvGH/QN0P8A78S//HaAPqCivl//AIaO8Yf9A3Q/+/Ev/wAdo/4aO8Yf9A3Q/wDvxL/8doA+oKK+X/8Aho7xh/0DdD/78S//AB2igDyKiiimMKKKKACloooAKKMUtACYpcUUUAFFLRigBKKXFGKAExSYp1JQAlFLSUAJRS0lABRRRQAlFLRigBKKKKACiiigBKKKKQgooooAKKWigBMUYpaKYxMUYpaKAExRilooATFFLRQAlFFFIQUUUUAFFFFABRRRQAUUUUAFFFFADqKKKYwpaBRQAUUUtABRS0oFAABRg07FKBQA3b3pcU4LzS7aAGYoxT9tBWgCPHpSEU8ikIoAjNFOIpCDQA2ilooAbRS0fhQAlFGKKAEopaTFABRS4NJQAUlLRQAlLRRQIKKKWgYlLiiigAopaKAEopcUYoASjFLSYoASilpKADFJS0UhCUUUUAFFFFABRRRQAUUUUAOoopaYwoopaACilApwFACAU4UYpwFAABTwtKq1MkZNAEQTNP8ALq2kBNWFsyVzigDM8s00oa1jZt6GmNZNj7tFgMorTdhrVFix7GnDT2P8NOwrmP5ZpDGa3l0qRuApz9K27b4eeI7yJZYNFvXRuVbySAfzp8oXOF8s+lHlH0r0VPhP4uk+5ok3P950X+Zq7B8FvF8xw2nxRe8lwg/kTTtYLnlvlH0pPKPoa9lh+AfiWQfPc6bF/vTOf5LVtP2e9YP+t1fT0/3Vdv6ClZBc8O2H0ppQ175H+zyyruuPEUSjvttT/MtSP8EPD0HE3iO7mbuIYFH8yafLfYlyS3PA9tG2vdh8HfDjPtS71Rge7SRj9NlOX4LeHy+Hv9SVD3DJkf8AjtX7Fke2ieD7aNvtX0EnwH8PSrlNcvl+oQ/0qFvgFprfc126X/egU/1pezZXtEeBbT6Uba94b9n6E/6vxC342n/2dQP+z3P/AMs/EMR+tqR/7NS9mw50eHbaNte1N+z5qfVNbsz/AL0Tj/Go2/Z91wfc1fTD9fMH/stLkHzo8Z20Yr1uf4DeIomx/aGlN6fvJB/7JWHq/wAJvE+koHMEFyh7wSjj67sUcjDnRwGKMVq3+halpjYvbG4g9DJGwB+hxg1TEJqGrFXIAKXbVhYDUgtmPagLlTbSbav/AGN8dDUb27L1BoGUyKbUzLimEUAMpKWkNACUUtJQAUlLSUhBRRRQAUUUUAFFFFAD6XFFLimMMUuKAOacKAEC8U4ClA5p4FACBaeq05VqxHGScYoAbHFntV6C1LEcVYtLISsBXU6Z4fllIKpuHtVqIrmRZ6U0mAFJrorPw08sLkIeAD0rrtF8Nkkb0x9a77S/DaKjApwykcim0kB4yfDLgf6uoH8OkceWa96HhWBh+8bA9FFXLXw/pto2Y7ZGf+843H9elNSQrHhemfD7VNTYfZ7J9p/5aP8AKv5n+ldppPwdgBVtTvN3rFbjH/jx/wAK9TSIq2fSpOAKhy7BYw9I8I6Joe17HT4UlX/lqw3P/wB9HkVrYIyQeTVe41K1jk8kzr5mcbQcnNY+oa5JArGC33gdWZsfpTjCUhOSW5uDavPJPoKhe+gt23TypGuP4mxXBXniHULjIMxRPSMbf/r1mjUJAfmfdnuea6Fh292YyrpbHf3Pi2yi4hDzH1A2j9arPr89wMw7UX2GSK4o3aSfIQFkHcdDUsdzc2eXyCeOCB0NWqMUZOrJnSvNJI2Z2L59TUItC/KuMH1qra3ou49wUgjrV+1l3ZTHvVJWJvcZHZSo2QC/+6DUwtLg9Im/HitS2G2Ee/NT1LmylExxYXJ/gA/4EK0lsY1Xhnz9amzSlgFyTgAc1DbZUYoz7p/sKCR5jgnAHeiG980ApKG/nWVqM4uJjJI22NeEHU1ThlneQG2iPy85IBNaqGmpDnZnUC5cdSDUouT6VzcU2phsCMsSc4kGM/yrTSaZYN80So3TAbI/lUOFilK5qrsuAUZQOOCexrNvkMcDJIgIJ2kMMg1qWzW00AeB1kQ87lOeaivrQXMQG8qV5zjPFZxdmW9tDip9PlgZpLBnQMMPGG6/4j2NYN74d0i4OdS8OWr7jhpIozA5P+8mAfxBruZLcpyjLIh6FOfz9KhmQz20kBONwIB9DWjSYk2jzqT4YeGtRAGnahe2M2PuXCCZPzXBH41mXHwo1mw/eLDHeQdpbRt4/Feo/Ku8sopLe/SOVSrA9D34rqbSQxzxkMQCcGsJQS2NYzb3PH7fwDNLbsfKYFcZBFc5rPhOWzDExkAV9VLHFIpLKDng5Fct4k8KQa0jRwTJFLj5VYfKfxHIrI16HyVeWhiYjFZzpivUvFXgPWdNlkZrJpY1yTJB+8AA+nI/EV53cW5BPFFgTMwikNTOmDURGOtIY2g9aKDQAlJS0lIQUUUUAFFFFABRRRQBIKeM0g607FMYYp4WhRUipQAgFSKmakSIk9Ktw2pY9KAIYoC2MVq2dizEcVbstNZiPlr0vwb8Pp9X23N0GgsAeXxy/sv+NaxilqyWzmtC8M3moSBbW1klI67F4H1PQV6loPgG7tlSS7mWH/YU7m/wruNP0+2060S2tIVhgXoo7+59TVwSheMUOT6CsVrTTre3jVdm9h/E4GavgADAFNR80+smUBFIFA5pskqRj5jz6VRmvSVIAwPahJsLlme8igHJyfQVyHirxa2mWJYMFlfiNAeT7n2FW9SvYbS2kuJX2ogyfU+31rxPxPq9xf30k8xxnhR2UdgK1UUiG7mgutXtskmoxLLLEGHnMASuT6nsa6zTNYh8WWubVwt1CPnDthtvofX6ivIotfvrO1ubKK5kW0usCeIHhwDkVYsdZtdMuEurSS6E6fddTt+oxnpWkZ2IlC561LY+TxJPvf8AuxoTj6mqzWMjdIZD/wABNU9N1651LTobpbiYCRckeYeDnBqc3ty2QbiXn1c11J3RzNWeo82UxbAgcuAP4TmpDZXrnLQSE+9QXP2uy2NOs0PmDKlwV3CnWwmvFPkz75R/yzLEE/TPFNPqTYuQwXNvGWkjZEHO7I4rQ03UVmuEhKneeFYfxVjIlwRKssTb4wGKsCMjOM/nitrS7SKSW1PlgbTvyBjoO9S9h6nUrhVAz04p+R61DupcnrWJrsS7gO9Zmo6pFGTbAqTj5snp7U/Ub0WdqX4LnhAfWuczbzAFpiZm+8DGcZPvmqjHqyXLsXrWMT3Sk4YDkmtpoivT7tZVppkhkkCM0ankSLxg56D1GK3Yo/LjCl2dgOWbqaU5LoOMWMjh4BY49qS8UfZsjA2kGp+KjnG6Bx7VF2zTlSRxtzJPpmoNJbyPEH+ZSp457Vs2PivACXseO3mJ/Mj/AA/Kq2owCe1ORyvOf51zMgaJ9jHkVTsybWO3ujDIv2uzlV42+9sPQ1VDlmyxyTXKwXMsDbopGQngkHqK1bbVgcJcrnt5ijn8RTWgG15cchUuoJByD6VUuZJraRCVynZh0zU0E8Ui5jcOPUVZwGUhhuU+tS0NFyTVUjhglWYEyKCUzyOKz5NTaK6jlkjZwBuCk4yOxzVC7sAuXgX5e47j6UyDUppNVjuZbdZgieXsHC4Ax3zUchfMZ2o3C3F00sIdQ7EqCfmHtVnWfC/hoaJGPENktxqMwJDKSsiZ915IHvnmqNxqa2mpNLGqErMZNjDjOT0/P9KWS0OqRyX11rtt57AsUZW/IHH6CnKKdr7CTfQ8x1z4bWex5dF1NiQMiC6Q5PsHAA/MfjXnF3ZXFlcPBcxNFKnBRhgivc1uZopFPTacjcPSrcnhDSfFWj3o1EeVdxoXtJIyAyEAsRjuD6HAOODmidJJXQQqO9mfO5FNre8QeGr3QLkJcLvgfPlXCDKSD69j6g81hlSK52mjdO4ykp2MU2pAKKKKACiiigAooooAnFPHWmCpVFMY9FzV2C3LkYFMtoizCuq0bSDcMoC5ppCZn2mlu/O010NlobEj5Tk12+jeD5JlXbFljjAxXpXh/wAH2uklbidRLcjlRjIT6e/vVaLcnc5Xwh8OAFS81ePCjDJbnv7t7e1eltEscSpGqqq8BQMAU5mJwFIHuaaXY/LkE+1K7bAYdw60qKX7Y9zUV1fWtkn+kSDPZRyT+Fc9e+JZZVKW4EKeo+9j+lUk3sF0dLLdW9p8ruN57DrVKTVTISE+VR+dcol3JJznPqxqxHc7Yzn1znvT5Bcxum5eYrt5HQn0qOU9ycVnR3bKsSdNzZ/DNYfijXGUf2baZedx8+zkgen1/wDrVVrCvc5Pxn4jOoXn2S1J8iJsA/327n6Vxuosxt2VTl2Ird1/TINI0dLm7aX+0LhyI4DtCqO5OCSf05rlpZdygk5JGaTGUjCo5fk+napBZG6jgRMK0jthyOMKBx+tMfcyM4UlV+8QOlTJfJNYQ2sMbCSGUSmcnAUYOVx3zn9KSt1Edv8AD1Xmt3spcf6NMWYdRtPI/XNdjdaOq3SXEDlU3AunUrz1H+FeYeHtUk1DVGtLKRrVPJyzgnMjAjrz05NdIdLuXzv1CVvzP9a6IXtoZTWup1es6rZTTqJ2N/Mg2qd3A9uOKx1idpfPQLajqNpPH5mqUFm9uhXzjJ6ZHT8aX5yxBzx1zW0UkjFo6vT/ABDbxqi3ZaSVcqWCDaQffP8AStbRZBMJ5VBVN20KTnHfr+IrhLbe7/u49+O56V3uhwPb6XEJCN7ku2Pf/wCtiokkkEdTYGAMmkdwilicKoyT7VEZFRSzEKoGSSeK5rW/EEUqfZ7OQSKeWcdD7D1rM1FuDLq18TErMo4Ueg9a27HRbe3Ikcb5Mc5OQK4iG+uo8+XcSpk5wrECr0eraiOl5L+Jz/OiU3sgjFbs74YPFKRzxXFR63qa8/aSfqq/4VMPEeoL18pv95P8KzNLnW008gg1yv8AwlF6OTBAfwP+NA8WzLy9rH/30RQIz/Gt5c2uhy29qW+0Tt5Y2fexkA49zwPxrClvrqzk+x6rbeXdxKu8K4YqSoOD+fTtVCTxor+LpdVuYPMtbaJ2tYFyQ0o+4W9skmua8Pak+pa1dpfyuZ7tjNvPUv3H5fyoT1sh8uh2iajbMcCTafRhirKShxlWBHsayTpqHgu4+oFNewZBxL8vqBgirsyNDoI52jYMjEMPQ1qQ6+IIna5ViqKWLIOcAeneuWazvodLhuo7sbdzK24E7ufl/rUaX96il3hjdV5JVsfzoCx3unavYavB5tjdRygdccEfUdR+NSywrPG0SEQzHkOTgH2P+NeTR+Jnu9T1CXSbSC3vdQmVIZY1AMKHA2KOgJOMtitS3+KDadLFp+r2DSNADHPMMb94Y9umMY/HPtSUinE172zVWeKVSJM/ezk59fesVbqSzlaN03eoz19xXUQ6vpXiKEy2U8ciZ6LwyexB5FY95o19dXaxW1v5uASHBA4/E1utUZbMxbi+aSTJXaAMAKc11ukJbXWmiea5El7Om04GfJjHy4z/AHjgD6ZrCvPDFza27SS3NpHNt3LB5uXYe3an6ZPLZwq2HK9HDAD8sUWuPY3rXR7C+mutPvrU3FrcJ/q5uckHqMdCM8EcivLPiD8J9Q8Kq2o2SyXOksNxJwZIB6OB2GfvD8cV67BelbM3Ns+HJARs8g1U1bVNRuJLe9luSskY2KoGOD1yOhz3FY1KTky4TstT5iZMHFR4r2PxJ8PbbX1kv/DsSW+ogbpdNBwkvqYs9D3KH8PSvJ57WWCV4pY2jkQlWRxgqR2INcsouLszdNPVFTFJUhUimYpDEopcUlIAooooAnHSp4hk1CtW7cZamM2dLt98i8V7D4G0J76ZFWDcq8s/QKPc1zPw68CX3iORbqRWt9NQ/NOy8vjqqA9T79BXvtj/AGPoFmlnDNbW6KOjSLuJ9T3Jq9kRuXrHT4LGHZEvPdscmrLECqn9q2f2dp1m3wr1dQSv51l3viC3W2+0Qzp5YQuwHLAAenapSuM0Lm4t7Ybppgmex+8fwpPtsQgikQ7YZcYc9j6H0rzG+8a6cLsuwmkUHPIHP61GPifZx+YJLWWWJkZfKICg8cdzWlvMltnXX+lS/bJWWQFc5UMxyR7msv7HO87B1EaA9iD+WK5lfG9w8EN5/ZF5LFlYUnJKpkk4Gcc9apXnxHu7WzivH0CRbWZ2SKVp8K7KcMAdvatOZJEWZ2LtBHdToHYCIKeT1Bxn+dJc3X2dimQWHocivMZPiV50jM2nRx7z8x80scflVOX4hXPnMIraBowflLbhuHuM0c8R8rZ6lqOovaaZdXIkjWeCLeiOw5IIA478muCsvG9zZOzeRDJJJ/rHKkux9c5p2teJfDaaHa3KXt9farPArS2isEgibHIYlSTg+mT7iuJtvEq2sJEVrB53YhST+ZNRzIFE3vEl9Pq8/wDaN2WgBQLFEVxwPTnPXPNc/FqEUMwMsAmQDG0tisu81G+upDPOD8/QlSBj2qm11J6j8qly1ui0u518/iC1ubJrb7M8SvgEqAQo9ves3UJo5YBHYQvHarjfI3Vz6Vg/ape238q3dPt9a1LSyYEj+yrldzbVAx1PNHNfcLWJ/DF0bXxDZsDgO/ln/gXFeqb68Z0sMWZy372JwVdOxHQitS58VeI4G/4+kKnoRCn+Fa0p8q1M5wbZ6iWpSFb74yPSvJo/GPiCVgq3YLMcACJMk/lSHxd4h3EG+Ix28pP8K09qiPZvqe0WxEjKkYxkgACt/UvEumaKBA8yyTj5RDGckem7+6PrXz9D4u15JFdr2U47KAhP4gZFT2eswRuztZurO252EhYk+pzTT5hezsd/rfiO/wBUuHhnk8uBW4hThcds+prR0SzGoaeJBNhkJQjHTHT9DWDoVnL4ktZLm0QMImCOJCFYcZH6fyqjc69Pp9uE0i+COZf3gUBs4BHcUSQ0eiR6M3/PYf8AfNXI9FP/AD0H5VwGheJNau7tUudS2JnJDRoOPyr0bQ79rm/eKWUNGEGMAcn8KyehaQo0VgPvj8qY+jv13r+RrrL2ycWivC2wgc8A5rnZTeYIWfP+0FX/AAqE7l2M59Ik7Mv61zXi3zNK0k7XHmzHYoHUep/L+Yreun1pXKw3gPpmJf8ACuL8QW+t6lNm4LSGFCeEACr3PAqlrsTY4uI3FxcLEqjHc46CtET/AGK4huwkYS0DFSVBLMRjvVWYXtoCsbY9fkFUdZkl+yBWbkkYGPbrT5XEZ6Va6jBeWsNxGwMcqg+4PoatBQ3Q9a8bt9e1fTrdIYpQsXLLujB79iR61q2Hi3VmVh567h/0zGKpVF1IcGeox3Zk0q6s0iLsr7lwOgzz/Kuf1DcLBx82JfkGD19f0rLuvEd94bsy90Y21a4QGK1C48lDg75Pc9k64OSRwDxmp+K9U1F1ado0Zc4EaleScnvSdRWGoM6m20+G2uI54S8UkbBkdXIKkHIIrN8QWLzXRu0mMs0zcxk5Y4HUflWBH4o1GIbS0cij++vP51VuNaurm588kBh02kjaPaoc42KUWbfnT6dp9vLBLJDOJN5ZCVIOD/8AWr0Dwn43v4tFmv8AWUEtsJBDBKg2ySvjLDPQ4BGTgH5gO9eOtqErja5LLndgnvWs/iG7uIrK28iJYLeERRqr4UEsWZ27ZJPJ9h6VKm1sNwPX7EaPqkr6hZakZUIy8Iy00fttODj/AOt1pk7xTLiwt7nzEJZ2Z925fTaoGP1ryu21aPw/rkhurOaSSMbXFteGLOTn7208dPyrRm+IrXOo+cNPFtD0VY52LYx/ET94+/FaxrLqZum+h6Zpt3A8Mou5DFhQyKgILfT36VWmmgf/AFUkr7uf3nUH+tcF/wAJ5Z8bre49M5B47elWIvHOlk4ZLlf+AA/1rX2ke5HJI7m1WQ/Oj7GB4PTn61Y1bwlZ+PV8u5jFrroU+VfxrlZgP4ZQOvA+916Z9Dzth450BrfaZZVk7b42x+gNdBZeJtGuIkWPVYI32EmUq6EZ6qeM9KibjJFRUos8X8Q+GNS8OalJYanatDOvI7q4/vKejD6VhPEVPSvqO6uvCOv6PFoer38N6CQscyuPMjc9NhPPXt3rxnxx8PL/AMLMt0jC80mXBgvYuVIPQNj7p/Q9q5GrG6Z54VpKmlTacVERSKEooooAlBqzC+1gc4qqDUitjvQB6/NrFtfRQQQa39kt2jiAtQkpUEIq8AgADjP40W1xIdQ+yWk4uZGOA+VQN9Mnn8815kmqTzNGt1M8ixoI0Ltkoo6AewrTivhkqWzzwx7ir5iGj22bXdUj0GHSxphQxKzPsfc75zyVHI61xz6rfzxyxxM6quA4ye5xg/iawbXxDOluEmurgvCQ1u2A2zHo33l/A4rRtvGMl1q1pLqmGi+0QyXLouXkVGBGT/EcZ570XFqL4t0LVfDV2kN+FHmLujkXlHHfB9R3rmoNRa1mMjJFLwRtdcgH1+tdP8TvGp8S68BbsRp9uu23B/iBAJc+5498Yrz55885qblHZXXj/WLjw6uhNLF/Z4Xb5bRhjjOR8x5GD0wayJtYtbi1htprS6kWMYVRd4UHuQu3rWJGkk7hIxkn9K2La2jt1yfmcjkn+lNXAfHLpMMeDphlY85luDkf98gCrEWk6bNEJRHONwzjzfu+3Ssi6KpMQowK0dJvfM3wtjONw9/Wne4iG++y2dwlumjwT78BCZZdzn6BsZz6VLcaZcWOpQ2d54agtpZXVVDvLzk+u/FT6jE80G6Fik8R3xsvBBHvVzwh4k1zU/EOn6Xe38t1bPLuaO5AlA2gnI3glTx1BFNLWwnsegr4G8PrCIlsspjoXbn6881DL8P/AA44wdOXHs7D+tdrYQCWVyy5CIzfjVeQoeUBGeo9K6OVGPMzk4/h74QEf77TJmb/AGZ2Gf1qS58K6Vcx+U6XLQhQgja6kICjoMZ6VvupHeo8Y5p8qC7OYj8DeH4CTFZMuev75/8AGrFv4Q0IXUcj2IcKeVeRipHupOD+IrfyGXBQbvXOKkWCVSHEbEZ6gZH6U+VWFdlk/DTwbM4n/sVCWwQRPKPp/FT3+GnhF3LPoyMzHJLTykk/XdW/o0pm09A33ozsP9K0NtZWsy7nHSfDrwdb27Tf2HCdpHWSQ9x/tVoD4c+ED8w0SDnnh3/+Kra1BQLB+epH86m02TzLNQTkp8pod+W6BPWxkw+BvDlvG8cGn+Uj/fEc8ihvrhuagHw98Kjpo8X/AH8f/wCKrqsU3HPSouyrHPw+CPDcWNmlRD/gb/41pW2haZaEGC0VMejN/jV/FOFJtjSsOwNuwjI9+aT7HbnkwRnP+yKUVKh4rN6FJkJsbU9baI/8AFZ8+iaeSwNrGQww2ec1sVXlwWPNOLdxtHOXfhHQryIxTabCVJz8o2n81waypvht4UmP7zSt31nk4/8AHq7IioLmUW9vJKcfKpNa3ZB5frngbwqtwIk04sIl2KDcSEKMkkfe9SaTTvA/hcMk1tYNDNG24FZ3yp9Qc1rTgu5JOWJyarujIqlsjP4GtOVGd2VLrQdLtZmWTR7G53EsZriASO5JzlmPJPua5rUvBeg3Nw0401UaRslIXZFH0AOBXVMxK4Zic89arXOPJOOxzT5ULmZyf/Cu9Ff/AJcZF/7bt/jWdrnhrQNC064vRpweSAAqryFlY5AwQfrXceeY1zu4964r4k3Gzw8nzKPPnVdueSFBJ4+uKUoxSvYpSbdjzuXUNMkldv7ICbiThLhgB7AYOKa99ZLBKlrZTwyOu3cbncuO/G3+tZh5NWLezu7rIt7aabBxiOMt/KuW5vYiMrFiz/OSMZbJqZLZ1hjuZ4ZfszsyB1O3cQBkAnPTIpbrTruyA+028kDE8LINrfXB5x71GDlVDFiRwPpSGXFn0+K3mWO1keSRdqmVwdhyDuGMc8Y9OaqIiliSSB2xzT4oGmYYyNzBQACSSegFWLuwmsJfLmGHKhtvcAjI/SnZ7klnTYwJlDKGB9T0r2fwR8PTqkCzzARxMMjg/wBa8g0O/n0u+S7jt4ZWj5CTxCRPxU8V6z4O+J0unWsdrJbphcgdeAew5zgds5pgO8T+El0nUPs6RrOxXgFwv4jJ616BbanY3fhWPTniZ8WiQyLKFbPAzuHr68da5q61V9al+2XUQTDHy0Z88dia4fxV4wXRBJbWxVr2Qdv4B7/zxVqOl5Gbd3oebeJoIbTxJqdtbqqwxXUiIqnIChiABmsY9anubiS4uJJpXZ5JGLO7Hkk9Sar1kzVCUUUUDH0oNJRQBIGq5aygsEdwowcMwPUduPXpVAGnBvSgDtLaOLS0MWo2UjSSqJIijDoR7Z45HFP1ePSRZ2dxpl6XZ4wLi1lQrJDIOuDjDKTyOcisIeIJp9LjsrpEkaDiC4Kjeqn+At1Kjtnpk1C0zdJRzjg07isW4mhkuEFyzrCWAkdFDMFzyQCRk/iKhvDayXMjWyNBCMbEZtzY6ZJ9e/YelQrM0Tq69RyK0ZLa11SHzbIiG5A+a2Y8N7oT/I0biEtrgW8YCgFf1NW1uElztzuAyQRzWDFK0bmNxjBxz2NXVlBgMYjXP97nd/8AXpp2Av69p0mm3yo2dskayKT7jkfnms+2na1uo5h0U8/TvVwf2hq0Qg81pzApZI2ILY77c8np0zWVh2+6Cex46UPugR2DOpIKgHvW78OdMjk8cS3hRRFFbO/0YkLx+BNcfpdz5tmAeWj+U/Tt/n2rf0O/fTdVhuY8/LnIz1HcVpEzex7N5pi8xIWIV+p6HHpUJpIJo7mBJoW3RyAMp9jTyK3MiF14qEirpiyOT+VIIVHamhWKbRkID2NLDLLA2YnZfoa0YbR7lvLRfqewqveWL2U3ltyDyrDoRTuhGnod88t08MpU7lyOAORXRY964i0mNtdRyj+FgT9O9dsvzYIOQRkVnNWZcStqR/0RBnq1QaTLsuDGTw4/UVNqg/dRL7n+VZ0ZMciuvVSCKqKvTsDdpHTGgCmxsHRXB+VhmpAK5jRCEUCnUgFIYU9Dzim05eopMaJKrs5ycAVYPQmqppRQ2MasnWZ1jgWMn75yfoK1W61zesTLJcsB/AMVvDVkSMqW4AUqq8flVO4YyW+49Q2KnkFQMTtK+pzWpmyqImb5jwvqaSVIyu0A9MVKQSeaaV4poTM9Fs7fJuWZ2A4jQdT6Z7f5615f8UdQN1f2VvhUSONnCL0G4gf+y16NdoFuXx0JzXjnji4+0eKLkA5WILGPwGT+pNRV0iVSV2ZVnc2Vspeey+1S9lkcqg+oXBb8xXRQfEPxDFYPYWt4LC1fGUsolhyB0UFQMDrkjk9yeK5KKMyyBF79z0FWZohBIUU5A71y2OhhdXMt1cPPM5eVzliaiUU09aUUCLay+RCChw4wQQeQfWqm4lsknNSqwjVmZA+QVAPYkYB/Cp9L02TUrkRqSqDl3x0H+NG+gDIi67G67s4weeP1r0LwpojyW8V5dZYE7oIzH87sQOvPIHUU3StLs9MVWWPkjl2++/t7Co9e8ZtpcD2dgEF467Wk6+WD2Hp9PzrZRUdWRzOWiNDxR4uXQlNpaSLLqPdgcrD/AImvK555J5GlldndjlmY5JNRyStI7O7FmY5JPJJphNZSldlxjYCaSgmkqSgopKKAH0UlLQAtAJpKKAHbjU0c5wFc5UdM9qr0Z9qAL6uGULnnsaRXxkVVSTHB6VYj2uRzigQrDIyKlgmJ+Rjhh0oHdSACOMVG0RBVhkKx4OP85piNWPUIIdjpbSLMnIdZuh9elPvrSV7FNX8weVczNHweQRgnPueePaoYNOF3b+ZBKvmD78bnBB9Qe4rr/Ak1hYT39hr8UUllPGP3Dt99un7s/d3YOeoPygVaXclnI6XMYrrYxwHG38a6GA/OCDVjxP4JgsrlJdBvFvbeTDRDPzc9Fz/fzn5Tz0xk8Cpa7n2FlZX5DKwwQR1BH1ppWCR6H4K1ckNpkrdMtCSfzH9fzruUaIR/MG354PbFeLW88lpcxzxNtkjYMp9xXV/8LS0aKYwXdtexSjGSI1ZT7g7s4/CtlK25i1rod/lSODRiuNg+Inhmfj+0TET/AM9YmX9cVqW/ivRJ8CLWbJs9jMoP6mquhWZ3GloDZ/8AAjRqdn9os3xy6jctYtpq8n2fFpJGyE53Lh6bLf3Un+suHGewOP5UrO9wvoUwDv4Brr9Jm87T492dy/Kfw/8ArYrlo2wfVe9b+iS5maE9G+YfhTqbCjuW9T6xj2NZ+MVoap8s6jPRP61njk06b90qW5sabJug2Hqp/Sr9YlrPHat5srqkeDuZjgAetWRr2jnpqln/AN/1/wAa55xfNoXFmmKQjFUBrelEf8hK0/7/AC/409dX05/u39s30lX/ABqeWXYq5cpQaonWNNzt+32oI7eav+NSLqFk65S7gYeokFLlfYdy6zfIarZqCfVtPhjJkvbdB7ygVnN4m0faSuoQuF4Plnd/KqjCXYTZpzyCKJ5D/CCa5GbLMzMeTzWhLr9nqUckNozttI3ErgY5x/Ks9zzWsU1uQ9Sq61A61bYb/ao9mG25GcZz7+lUSypsPpTTGM8irZjJ5GCPY1Ey461VyWYuqRBHSToGGPyr571KR7/V7uZcnzJnYfQk19Ga95CaPLJPOsEYUr5zKSEyMZwOuM5xXhd7FYRTNHpiuIF+USS/fl/2j2XPoOnqepyrO9ka0u5mxQpAmOpPJ96a4glDs02yVQflK8H8RTp38tCT948CqOSa572NRMVPBC80ojjGWNREEE5GCO1OhSW4mjigRnlkYIiryWYnAAHrQBcurQJMkCSo7AZbDgAHuMmux8D232GO61Ce4VNOmiMfkGFZHmkwR8u4fLjk7+2R61l6l4Mn0PWhZX8ivJFEjzqpztkZQxTPtkA1X1jW/s0X2a2I8wDaSvSMeg96tJLVku70RveLvFkMFounWlrbLehyz3CZPlrjhBk9v5+9ecO7OxZiSTySe5pCxJJJJz602olLmKUUhaSjNJSKFopKKQgooooAdRSUUxi0ZpM0tABmjNFFABmr+m38un6hbXcJHmQSB1yMg4OcEdx7VQpynFAHq3xA8J2Z0iw8ZaBbrFo+oRq0sEfS2kPb2BOR7EehFcJY3UkCyRMomtpMeZC5wG64IPZh2P55GRXa/Dv4j2ukaPdeGNfgFxotyjiPIyY2Ycqf9kn8ic1yXiHSG0HUzEHM1nMu+3lU8SIffpkdD9Kq2hOzsO1DTmsfLdGl8t8lWddjqf7rD1x3HB/Oo4dcuIB5N1GtxH0w45/A1dfVL+30MW8E4uNKkwWt5BuWJ/UA8qT6jrWQY1vFkMcbBUG7rkqPr3p6oW5q2Hio6ffELAJLGVSk1nKdyOO+PStS2v4dRvN0ExZM4WOU5kQehP8AEPQ9exrhZYXTJIOB3p9nezWN0lxERvTpkZFCm1uNx00PSRat2K1i+JNIklsTdxgGSEZbHde/5VSg8aTjia0jf/cYj+ea2bPxJDeREtbFV6FSQ3+Fa3UtEZWcXc4JZ3BxTzcE8EDmp9UtUtb5xDnyW+ZMjt6VTCljwKxd0zVWZasruW0ukmicgqc5FdNc+M7vzo57K8u4WZf30fmEKG7leeh61y0sT2szRMvI74IyOxGexHNC7MHIYE0KTQrI7C28feJUkUJqTSZ6B40b+ldd4d+J2tjWLW1kWwLPKqea8bAKGIGSAw45rydUUYMLbm6kOvA/Wt218RhbRbS7so3tyQJPsxETuv8Adzgjn1xWkW3uS4roe93nxN8KyXsitqq5Q7NwicqSO4IB4pYfHfhidsR6xAW9CGX+Yr5tubkC7YiJ0XdkRueQPTNXP+JY2lfaYdU8m9VzmzlhfleMFZFBGfY4+tWppKwuQ+kk8S6FOpT+1bJ0YEEGYDI79a8nuriWy1S8tHX5YZMRODlZEPKsD7jH51xOnNdair7LuxgWMAs9zMqfkCcn8BUN/PPAyFdVS5YDb+4LgKB0HIGevbNaRr8uwuQ7iTVZ1jbbGzluOO1S6fdXMsmyQSxk9Dg4NefQ6pdjg3Mn55rasNf1C2t5Y4nVBIpV5Ni7yD1+fGf1q1i3ewch2Dyo8vN9lj0HU/pV2OG+tofOaea1t2ODLKuxT9ASCfwGa5vw5qU1pcM9s6RSyoUWRlDMo/2c/wCcVr6n4b8T3FimpSvNfQSDduRizDtyvX8qt129xcpFJMbm5IS6aSBCvmzuOFBOMhc5YfTn2qmmrajb2xiiaMYbjzBk/hjjH19axpTdJ8olkUjsWPFUjJfSXCRRyszscAYzk1LqXHynq/hjxFo2j6Ep1XVrdbud2lkBOWHYDA9h+tTXnxK8LQBvLvZZz6RQt/7NivMB4ambm5Yu3s4AFUZbGO3lZBp1zIVONwUkH8awdx8qPTbn4n6ZEgMVjdSEjIDFV4/M1nj4jXV2f9C0kMfQszn8gK4qWwu7HSYtYudOdLOScRRpK+xpDgkkDrjjGaraj8QdfubIafZzrpmnopUWtiDGuO+T95vfJ5qOdoOS+x0epfEnWIJHiMdvayKeR5RLA/RjXPy/EvxTKSkWrToG4wiqv8hXIGV3XaeT+tX7W3SBfMlIDnoCelQ5tlKCRfuL29vm83Ubye5m/wCmjlsfTPSqrNgZJwKje5DuI4FMjscDHc057e6sb4fbIgWVdwTcMAevFLcexVaKa4clI2IHA9KimiNudrkb+uAas3OpSSsNmVweB6f/AF6oMS7FmOSepNKVugwLFjknJruPA09posc2shPO1dWMVkjL8sBI5mOeCRnCj1yT0rP0xbCO2ltGsLLUFYBvtr+YrIxX7qjK5AJ7jr+FVNU1WO3i+x2RwQMPIvYf3RVJJasTfRFrXvEO5nht3Z5nO6edm3M7Hk81yhJJyaQnmkqJSbGlYM0UUVIwooooAKKKKACiiigBaKKKYwooooAKKKKAClpKKAHBjXQaXrMctgdG1Nt1oxzDIeWgf1B9PUVztLnmmnYTVzohaywIUxuHIOOQR6/SqYhMe5guVHfHSpdJ1O3ihNtdI+ScxzrIQU9QRyCOldz4Z0C1vt7W8jXUwU+dYNjbcRdSUPqOuOoIBGa0SuiW7HAMdyFSMg8VQaMq2DXb+JvB82jeVeWZkutKuDiGfb8yN3jkA6OPyPUVz0VsHlAkBABweOlS0FzOihLngVu6PoOq6jdpFpVtPcXHBKwKTj69h+Ney/Db4a+FdV0uDV5bp76dSN9uR5axOOzAcn88GvXraxttPj8m2t44Ix2jUKP0pqyFJs+a9e+H+s2Ok2p1dLNL64LfZ4YT8/yrubdj5emAMdzXA27S2d1HPFtEsbBl3oGAI9QQQfoRX1f400myn02TWZ7d5bnTYJJItspXjGW9R0HpXzZqZtr/AFaW5tYWhSU7ijHOG749qpq6uTFu9ijqU97r+oy6jeFWuZdu/Yu0HChenbgVGuky8Haa9H8G+DJtaYeVEWQY3NjgfWvUYvhzpOnRLPOonkX+Fh8g/Dv+NZ9TToeI+GPhnrXiZ1e3g8mzJw11Nwn4d2P0r1aP4deF/B/h67MpW51KWBlS4uAC27HGxP4ee/X3r0tbfdYIlrMsQ2AI6qCAMdQK8u8X24s2lC6xDcXjccqzFD6nGRx6Zq4u7sQ7nz/q++bVL6VUZlWY7mA4GScZ/KswoxP3ea6C31T7IuoW80YmhvCQ5xhs5JBH51s+FtCs7q1W9uYJmlWU7fMI8tlHTC9c5654otzMq9kZXhnwZfa/e26MTbWsjhfOcdR/sjvXYav8JrvTrW5ks54rq3WJmBb5JAwGQMdDnGOD3roLKbyr63fIAWRTn05ruNW024la3NxBNMsEvmo0bHapxjJA5IwT1GOa15IpWZi5ybuj5bXKtx+tW4mZyFydo6DtWx4u0CTRtdvAsQW2aYtFjsp5A/Uj8KqaRYTX99Ba28ZknmcJGi9SSeBXO1Z2N1qrm/4cs57rUIQgLFep9BX0ZaWwtbOG3TpEgQfgMV53oHhe40do4JoCk/DOdwbJ9sdq9YgtDKmTxnmq5rIm1zkdc8PeHdRcHVvKtS2VFyGEZ3dgT0P415X4u8M/8ITqdldQ3sN3b3AYwNj5sAdSBxjkc5r1Xx9pwks7W1QFmkkJJ9ew/ma8h+Jmqi/10QREfZrGNbaHHoo5P55/IU79Q8jn5/Et8WPyQf8AfB/xpsOpape3kdm0ltZtKMia4Ploq467m4A9+fxrBupyH2hCDxwa0Y7PWEltW0aa6vFMayr9jDt5TEYZSAOCDkH1+hp87Y7aHs/hbR9A1O8k1E6g+sXKoYG3gtbIDg7VDr83bnpnoBXmXjnwhFo017eQKqq17J+7UYWONidgA9un4itHwz411PQdZs9M1fTFhDTKrHyfIcbm6lcYPX0H1NUPinqzp4x1OytrxpLdtgkjD5UMFXK46ZBFN25SEnc5G20tLiW0L3UEaXBblGDOm3qGUcgnjGeOa7HWfg/qlh88GpWVxEtuJpJZHKKDz8oPOcAA5OOtcDZfaPtaS26F3jYOPTjnk9hXpXxP8cwXca6BpEoeABWvZ1PDt18tf9kcZPcj0BrNWtqU730OEsrOexC6lA9vOsBDSCOUFlBO3leoznqMjmvZZ/h1p9l4fsLjVo0u7+/BmmbJUICAVRcYOAD17/lXl2keFzqOhi8t9YsftDP+8sHmVXKAjB5PXqcf/qr3jxdc63qVtDBotjb3CoiGOJm2zrEePNCnH3sYUE9FJxzgVB2avsKa003PM9Q8G+ErQFp47mNsZEUEx3N/31nA964qPSbCPVtkcMl1EgLOkkmFT0yQMnHfp+tdRslv757cz+SApkubl+fIjHVj/tHoB6kVx+t65Cyvp+kIYbAcEsQXlwc5c9yT6cVU+XexML9yDVNSQBra12hcncyDA69APSsMnJoNJWDdza1gooopAFFFFABRRRQAUUUUAFFFFAC0UlFAC0UZopjCiiigAooooAKKKKAFBxW5oWuz6XcRssrIUYNHIDyhHQg1hUoOKadncTVz6U0PxXb+IfDup4CwawtuZLmCMfLdKvJkQD+PA5x+vGOG8Q6k9tZtBDBbyW12pcSOu7nHOMY56EGvPNH1y70y6hkhuHheJg0cq9UNdjbXMOo6PcWzgZRmliaNSQDycY6jj9K6INNMylGzuaPwp8Vf2J4nAuZwsM8LxtvBI3Yyucc/eAH419Aab4p0/WtHhvrRxIZBgoDyjDqD+NfJcQ/epe24OY2DEEdcV6B4K15NE8TG2e6QWd44O2TICseVOemOcHkdvSpUUwbse/30AvNLubZgMTQtGR/vKR/WvlOArp2tQDULVpIopV8+Ldt3rnkAj2r6tt7lLhMqfmH3h6V8/eLdLik1nULU/I8VxIsbgdPmOPw6U0ugkzb0P4g3OjalcWsM0YsFlbyYVjAQITlSB24xXfQeNodc0+6VAimKPLHPGTkD+VfNVzBe6eS0w24OOvUdj9K6Xw7fyf8ACI62ysN8rwxrk+5J/Ss7e8XfQ9Pudd1OLTYdMiuJGhjXYDGpDMPQkc+1ULHwtqmr+ZM0TWtrGpZ5plK8AZ4HU15q/ifWNFsJFtdQdTMPLJxkqOvyk8g8VU0G88U63PLZWGsaisawtJOftUmxIwOSRn8Md80/JCt1ZR0HSX1a+cvkQIQXf+g9zXoiBIY1iiUKijCqOgFU7K2h06zS2gHyqOSerHuTUjSehraMbIhu5Z8wV6dc+MtBtLVVn1CMyOgykWXYEjp8ucGvJfMOeDWVpqyz+ILwsqiC3bIOPvMRkD9c0SYkjpPiLAh0yDUChdAfLcDvnlf1z+deb2jGALcLO0UytuVQpyPTDdq9ntLCDxN4eh02dh5l5aYhBOMyqhdf1X9K8PunaOXymUq6EhlbqCO1ZVNzSnsereBdWY6kHmmaSSU/M7tkk+pJr3y1kU2UUm4Y2Ak5r5C0jVntJVZWIIIOa9Nk8fXiafaq8zJbvHujUjGRkgn3GQayZZ3/AIq1aykl3iX/AI9o2k9uB/jivnTXbsm5kcEMxJ5610Wv+JJktJI3IMtwFKkOCVQc4I7Z4/CuBvZH3ZcEZ5FADLVne5MSOi+aChLqDgH0ru/hb4qg8Lazf2mqTrb2M8RZ2IJ2yJ0PHqCw9+K86EhBHpnNdv4b8MHxrcQPDHPBHEdt5MVBXHbae7H0xx799IK5Mnbc6zxV4vvPG2k3sXh/QBcWNpjzL24QF0yeCg/hI65ySBzxXjcySs5dwxLc7m5z75719NrH4b8H6QtrcGG3tR8wt/vvMfUjq31PFeKfELW7fxD4nN7a2zQQCFY1ViMkAnnA6dentTmrEU5N9DmtOttQ1S4t9Ltg372RVUAYGScAsR2571FrWmSaPq97Yu4c2s7Ql+m7B64612/gLR9XvrO/l0+0nkhZkSSRFwo25bBboOoOPYVgeKzoha3eyuJLq+kJkupQ3yDPRRkdR6/5CcVyXvqaX1MTStTm0nUob63WJpoW3RiVA6huxweCR1HuBXV6L4y8VaZq8usw6pI11dY+0PcASBlGcZB+pwBiuStkjkvQRETAr7mUtg7c9C3bjjNP1DUfOzDCdsWeT6//AFqheYPXQvaz4hlvRJBCdqSP5k7DrK/qfbk4HvXPE0E0lS3cpKwUUUUgCiiigAooooAKKKKACiiigAooooAKKKKACiiigAooooAM0UUUAFFFFABRmiigBa6TwpPby6pDZahq0+nWcrYNwil1RuxYZHHv2+lc3SqcU02gaueoePfDTeF7ex0+HyLmFMzC+iBBmR8bQwyRgENjBq7pvg2TxJ4YtNTttSthqEglVbWT5N4ixn5+gbBBweoOc8GuW8MeKEK2+ia7IZdJYmNHY8227HI9VzglfyIr0K68OXvhfwfqItb9ZltLmLVNOubcnO37j89iAyEj2zWqemhDRdXxfq+geD3lu42t9Ysnjj2zYIlUsMN7gqGBx6Z71hzeK7LxBq094sAgecqzIcEq2BkZ+ucGuBudSvNW1ApNPHElxLu2E7IUJPYdFH4VvWXhK2lnSBdYjk1FJjHNZxRnK7T1Em7DKexFaKWpLiiv4su2uruOwhwzICzj1yOn5Vm6PfiPSbnTyreZ9oWUntgKRj681qeP9Bk0PUYb6GMx29yB90khHAGRn9R+Ncxa3g+0OzADzMZPvUNtSGvhNG6trnUp7WytImlnmk2oi9Sa9otdDtPh/wDDfU+BNcvb7rqVerscDA9hnA/+vUHw78KJptnHrN4oe9nQ+V38pD/U9/y9aufFGcx/DzUgDjeY0/N1/wAKtRsuYhyu7HBQX0N7Cs0EgeM9CP5Upk5rz/QLyW11m1iMxjgmlSOXuNpIBP4da7nxY6+Eddm0u9JlkjAYPCQwKnOM88HjoeaI1E9xuLRPv5q1ahSrBFG5259zjH+FcgfFtmOPJn/If410Phrxzo0Ed0l3aKr4Dw3Eufkcc42qec4/OhyQcrNjwVq8v/Cc6Vot3atHLYJMqknDLJsbOfUYGAPeuX+KekDSPGt1JFGVgvv9KT03N94f99ZP0IrQ8GaxqGufF2z1LVHje6nSVn8tAqj90wAwPp9a634y6ML3w3DqkasZbGTDY/55vgH8iF/WptdXHezPE7OWL7VGJ2cQ7gZPLGW298Z710PijxWuu6hbyQ2UdlaW0C20EEbltsak4y3c89a5MHaeSM0hcuwUViaG/NqFrfaq0gDAMqkBwB8235unbOce1Zl+xIwf4WxVzSNGuNYvEjgh3IpBdiSqqPc9v51f/wCEc/tTW57WyuTJZWi77m5K8IB1A/vHsPxp8rYXVyn4Q8P/APCUeI7bTDcCBJMs7452qMkL74r3jWdQ0/wN4bjs9Phjjkxst4R3Pd29fUnua8XtL8eHPEelX1tGFW0YFgD80iE4YfXGfzpmo+Ir/wAR6/cX85zn/lnn5Y4x0HoMevqfetE+XTqRJNvyLF1dTXU7zTyvLK/LMxyTXP6rNGJUw4LAYIHOK17PSdU8S3VvZadEyieURi4ORGD7nHQdzXPyaY0GtyabNPb+YkvlNMsoaIHOC28cED1qZMcVY3bHx5q9h4Vk8N2bpa2VxI73Eka/vJdwA2lj0GABxg+9c5DaPc3XlKwUfxOxwqj1NT3ljBHqEtvZXgu7ZTxceWYgw7naeQKj1HUmuWKoFAIAdlXb5hAxk1C8yiG5mjUG3tmJiB+/0L1TpKKTdxhRRRSAKKKKACiiigAooooAKKKKACiiigAooooAKKKKACiiigAooooAKKKKACiiigAooooAKXNJRQA4NXV+HvGl9pdpdadPO8lhdwNbyI5JAVhjj0x2I5FclS5pp2Dc2XjMb7JGU7gCrKQQc0sd1Pat+6kIPb29MelQ6dLBKDb3UhTIxE5+6rejex/TNdPouuW1pp9xpOq6RHe23kyrCqIqyCZiNrM/UhcHH171ou5PqYsurS38n/E1nuLpNu0b5CSnuM1m3EKwsHik8yFuFfGPwI7GugsdAaKWF7pEmV0DrFuOGHpn1H+c0+aFNjQSRDZ0246VTi2K6voP0LxxqfhhIRbXZuIHTJhfkIckFSD+eR2Iq34p+JmoeLNN/sw2cFrb7xI+xizMV6cnp+ArDi0G9vWdLG1afyhuIQZIX6daxUXZM4IORxUtySswUY3uSqjbgdwBByCK9n+HZ8LeKrJ9D1QhbyX5pY5m3PdP3cSHnd7dfSvHrVYZmkSSUxtt+Q8Y3ehqOK5a2jyjESluGB5GO9JOw2rnVfEnwIPA2txwRXa3FpdK0kG4/vFUHBDD+R74NcUn3h9a0NX1vUteuUutTu5LqeONYVeTqEXoKktYdNGkXf2tpY9QUpLasOY5FzhkPoecg/7OO9SNE1nrN5o+vxahYTeXcW5wjYBHTBBB7HJH417fpXi+08U2Emha5BJpeo3UJj8mVSolDDG6Mt1PfH5ZrwOxsb3V79LOxt5Li5kJKxxjLMep/wA+1dz438S6z9n0vQdU02O1vNOs1h83zA7FWVeeOBkKvc8g1cZNakyimcLf20tjfXFnOu2WCRo2Hupwa6bwD4OPizUpvMmMNrahWlKjLNknCj64PPbFZ7+H9d1IWuoXMT/6exEM1y4QTbcAncxA7gZPevUtHjufh94Mt9I8hf8AhJ9VleQREhjCn3Q7kZG0AZHufrTik3qEm0tCprtnHb3UXhPw2Qs7Lm6kxgW8fHLEcliD9enrxB4qNt4N8FQ6XpwVZbqTazsBuYLyzH8cD2Bx2rc0jTU0SzbYxnuJmMlxcP8AekcnJJ9s5/8A1155451P+2/EzAIEt7SMQgKSQW6seff+Vay0RnHVmBArSMJ5WaRz0LU6RI3B3KvvSs+1c9FHfsKoTXJmyi8JnH1rFs0RpS+Ir6HSU0yzl8mJdwLoSGYHqM+nJ+uaxrOymvLjyYtoIBZmZsKijqzHsBUwgHTjPqTgD3JqO5vQkBs7XIhODI5GDKff2HYf1qd9ykiO7ljjLW9tIXhB5fG0ufXHYegqjSmkqWxhRRRSAKKKKACiiigAooooAKKKKACiiigAooooAKKKKACiiigAooooAKKKKACiiigAooooAKKKKACiiigAooooAXNXLbULmH5EkwD6gGqVKCRTTsB0663qUEdsLy1LW8TEqQpRsHqA3T9KnuPEEV4iiO0lLAckuCc/lVPRNZ2bbO5bMZ4Rz29j7VSuM/appYjsXzGxt471tzabkW12Oq0LVtOt9Rtz5txa3e8BZJCFRSfUjoPrx61D8QNCGi6u0xhRPtiiQLE4ZVbqcEcYOc47cjtXNM63BBncggYDonJ9M8itebWNS1jw0NI+ypOLL96Jgx3rGO2D1AJ7dB7UOd1ZhazOZzjpSZJ60h4NABJwBzWJoPUjPNWrcK7hXiaZAD8obBBI4OfrzTYLMtzKcD0rc0ywE0wCgCJeWx/KqSbZDaRJ4OutT8PeJLPVrfTZLnyyQVCEhlYFWwR3wTiuk8deJtM1vxjp2pwaHdTRWgCXUF3HsEwVs4+Uk9yOfapbSXyZ4iowARwOKr+IrWTzRebfv8MB0z2rf2elrmfPdmH4n8b6r4q1ZJJvLt7eEeVa2i4WOBM9Pr0yeOnYcV0Nnrmk2DG5utRgmvXVQ7JlgiqMKi9cKAMCuV1iO2eGPMa+ae44OPeskW8I/gz9Sayvyuxdk0eqTfEPQYoDtuJJHAOAIWwT6civMZdTjeRnKuWdix46k8k1DKUijOEX24qmqtI+ACTRKo3uCikS3F20rYA2p6VEZHVQeR6VIyxwLncGkPTHIFVGcsc1DKQ9p3ZSuTg9feo80lFSMKKKKACiiigAooooAKKKKACiiigAooooAKKKKACiiigAooooAKKKKACiiigAooooAKKKKACiiigAooooAKKKKACiiigAooooAUHFW7e4CoyNkknj0qnRRcC+evHSnxsVYdCCcGq8MgYbG69qm5DZxVXEXZ9ImuZle3jBBGHCkcEVZg0G6QcQgN6lhRZXrWzBxypHIqeTW53JAdE+g6fnWiUd2Q+boKNCu9pYmJQOTlv/AK1aNtb/AGaJUUjjkn1NLpi3MsW+5ndy33VJ4A+lXzbMOnNawit0Q5PZjIZXEyYGMsK6mTTklt3illO1hjgdD61zAiZTkDpXWzeZa2b3F0rxIiF2JjJGAP7wyK06GbPJ9bzDqz25UAw/IcetUDIBTbq5e6u5rhz88rlz+JquzHpXE3d3OlLQWRy7fSprS3mu2aKMhUHLseAPqaq/Wmu7AFMkDuPegqws6eXKyb1facbl6GoaKKkAooooAKKKKACiiigAooooAKKKKACiiigAooooAKKKKACiiigAooooAKKKKACiiigAooooAKKKKACiiigAooooAKKKKACiiigAooooAKKKKACt/RIYNYvbaxmbypXbYHUD5h/jWBT0do3DKSGByCOoqk7AzqdT0efRrgQSkMrDKOBwR/jVa2tlnuVJI45x6mui0LXYfENr/ZuphWuAPlLf8tPcejVUvdKudCu0uocyQowIbuPZv8a25VujLmezLllDcI/3cdsHiuggtXkjBd1GR/CK4248WhLl2ayYKxyP3mf6Vag8fQRxhWsZTjv5g/wrSM49yHGTOxg06AYDln+pxVfxn4lMXhO4sfKCzTkQKyn+Edf0GPxrnl+IVqOtjN+DirN1b2vi7RhdhWtXDsYmlYHnuDjsT/KnKSatESi07s86JwKfaWdzf3K29tC8srdFUc12nhHRLCB7q91qKKYR5ihtmwwdu7H2Hb6+1WNT8Q2fh5Zhpdnbw3c4wAiYCD1x/LNc6p2V2bc+tkcxqNlD4d/cSMs2pkDdjlYMj9W/lXPEksSTmpJpnnleWVi7uSzMTkknvUVZt3LSCiiikAUUUUAFFFFABRRRQAUUUUAFFFFABRRRQAUUUUAFFFFABRRRQAUUUUAFFFFABRRRQAUUUUAFFFFABRRRQAUUUUAFFFFABRRRQAUUUUAFFFFABRRRQBJFK8UiyRsVdTkMDgg16b4Z19Ndt/stwV+2qvzKRxKB3Hv6ivLqmt7iW2mSaGRo5EOVZTgg1cJcrJlG56dr3hqyk0JryytlSa2fFxEoJ3I2AHA7YbAOP7wNc1L4G1I2H2uBAzdTbk/Pj2/w612Pg7xTHqjIZFX7bGpE0OcCZDwcfX9DzXUtALe7aMHch+aNv7ynkH/PfNdEYRnqYSnKOh8/PE8cjI6lHBwVYYIPpWtatNLHHZGY+VnoT8o9/wCdd/4602wfS2vZIF+1h1WOROCST39eAa8+8xLOEySffP3V9aylHkZrGXOjevdRh0ixUIAXIxGn9TXFTzyXEzSysWdjkk0TzyXEpd2JJ/SoqzlK5cVYKKKKkYUUUUAFFFFABRRRQAUUUUAFFFFABRRRQAUUUUAFFFFABRRRQAUUUUAFFFFABRRRQAUUUUAFFFFABRRRQAUUUUAFFFFABRRRQAUUUUAFFFFABRRRQAUUUUAFKKSigCza3U1ncpcW8hjlQ5Vl6ivePhX4i0nxNqy22sW6m9Ee2Eb2C5zkjGcEHkjPQ59RXz+K0tHubqzv47y0maCS3YSCVTyuKuLeyJkk9z27476nbW9xp2jW6RxRW8ZuJAgABZuFGPXAP/fVeC3EzTyl2/Ct7xTr2oeK9Ql1u+dWlkIV0jGFTAAGB6cVzZPNKQ1YSiiipGFFFFABRRRQAUUUUAFFFFABRRRQAUUUUAFFFFABRRRQAUUUUAFFFFABRRRQAUUUUAFFev8A/DOPjD/oJaH/AN/5f/jVH/DOPjD/AKCWh/8Af+X/AONUAeQUV6//AMM4+MP+glof/f8Al/8AjVH/AAzj4w/6CWh/9/5f/jVAHkFFev8A/DOPjD/oJaH/AN/5f/jVH/DOPjD/AKCWh/8Af+X/AONUAeQUV6//AMM4+MP+glof/f8Al/8AjVH/AAzj4w/6CWh/9/5f/jVAHkFFev8A/DOPjD/oJaH/AN/5f/jVH/DOPjD/AKCWh/8Af+X/AONUAeQUV6//AMM4+MP+glof/f8Al/8AjVH/AAzj4w/6CWh/9/5f/jVAHkFFev8A/DOPjD/oJaH/AN/5f/jVH/DOPjD/AKCWh/8Af+X/AONUAeQUV6//AMM4+MP+glof/f8Al/8AjVH/AAzj4w/6CWh/9/5f/jVAHkFFev8A/DOPjD/oJaH/AN/5f/jVH/DOPjD/AKCWh/8Af+X/AONUAeQUV6//AMM4+MP+glof/f8Al/8AjVH/AAzj4w/6CWh/9/5f/jVAHkFFev8A/DOPjD/oJaH/AN/5f/jVH/DOPjD/AKCWh/8Af+X/AONUAeQUV6//AMM4+MP+glof/f8Al/8AjVKP2cfF/fUdD/7/AMv/AMaoA8iRC7ADvWjcMlvZCBOrHLGvUY/2dvF0Zz/aOif9/wCX/wCNUS/s7+MJGz/aOh/9/wCX/wCNVSdkK2p5dpcyrI0cgyj/ACsPY1BqNi1nOR1Q8qfavV4v2dvF8bZ/tHQ/wnl/+NVoTfAXxVcWaxSX+jF16Hzpf/jdVdNaiej0PC6K9gP7OPi/PGpaH/3/AJf/AI1Sf8M4+MP+glof/f8Al/8AjVZlHkFFev8A/DOPjD/oJaH/AN/5f/jVH/DOPjD/AKCWh/8Af+X/AONUAeQUV6//AMM4+MP+glof/f8Al/8AjVH/AAzj4w/6CWh/9/5f/jVAHkFFev8A/DOPjD/oJaH/AN/5f/jVH/DOPjD/AKCWh/8Af+X/AONUAeQUV6//AMM4+MP+glof/f8Al/8AjVH/AAzj4w/6CWh/9/5f/jVAHkFFev8A/DOPjD/oJaH/AN/5f/jVH/DOPjD/AKCWh/8Af+X/AONUAeQUV6//AMM4+MP+glof/f8Al/8AjVH/AAzj4w/6CWh/9/5f/jVAHkFFev8A/DOPjD/oJaH/AN/5f/jVH/DOPjD/AKCWh/8Af+X/AONUAeQUV6//AMM4+MP+glof/f8Al/8AjVH/AAzj4w/6CWh/9/5f/jVAHkFFev8A/DOPjD/oJaH/AN/5f/jVH/DOPjD/AKCWh/8Af+X/AONUAeQUV6//AMM4+MP+glof/f8Al/8AjVH/AAzj4w/6CWh/9/5f/jVAHkFFev8A/DOPjD/oJaH/AN/5f/jVH/DOPjD/AKCWh/8Af+X/AONUAeQUV6//AMM4+MP+glof/f8Al/8AjVFAH1BRRRQAUUUUAFFFFABRRRQAUUUUAFFFFABRRRQAUUUUAFFFFABRRRQAUUUUAFFFFABRRRQAUUUUAFFFFABRRRQAUUUUAFFFFABRRRQAUUUUAFFFFABRRRQAUUUUAFFFFABRRRQAUUUUAFFFF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3732" name="AutoShape 4" descr="data:image/jpeg;base64,/9j/4AAQSkZJRgABAQAAAQABAAD/2wBDAAgGBgcGBQgHBwcJCQgKDBQNDAsLDBkSEw8UHRofHh0aHBwgJC4nICIsIxwcKDcpLDAxNDQ0Hyc5PTgyPC4zNDL/2wBDAQkJCQwLDBgNDRgyIRwhMjIyMjIyMjIyMjIyMjIyMjIyMjIyMjIyMjIyMjIyMjIyMjIyMjIyMjIyMjIyMjIyMjL/wAARCAFoAa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vmD/ho3xf/ANA3Q/8AvxL/APHaX/ho3xf/ANA3Q/8AvxL/APHaAPp6ivmH/ho3xf8A9A7Q/wDvxL/8do/4aN8X/wDQO0P/AL8S/wDx2gD6eor5h/4aN8X/APQO0P8A78S//HaP+GjfF/8A0DtD/wC/Ev8A8doA+nqK+Yf+GjfF/wD0DtD/AO/Ev/x2j/ho3xf/ANA7Q/8AvxL/APHaAPp6ivmH/ho3xf8A9A7Q/wDvxL/8do/4aN8X/wDQO0P/AL8S/wDx2gD6eor5h/4aN8X/APQO0P8A78S//HaP+GjfF/8A0DtD/wC/Ev8A8doA+nqK+Yf+GjfF/wD0DtD/AO/Ev/x2j/ho3xf/ANA7Q/8AvxL/APHaAPp6ivmH/ho3xf8A9A7Q/wDvxL/8do/4aN8X/wDQO0P/AL8S/wDx2gD6eor5h/4aN8X/APQN0P8A78S//HaP+GjfF/8A0DdD/wC/Ev8A8doA+nqK+Yf+GjfF/wD0DtD/AO/Ev/x2j/ho3xf/ANA7Q/8AvxL/APHaAPp6ivmH/ho3xh/0DtD/AO/Ev/x2k/4aN8X/APQN0P8A78S//HaAPp+ivmD/AIaN8X/9A3Q/+/Ev/wAdo/4aN8X/APQN0P8A78S//HaAPp+ivmD/AIaN8X/9A3Q/+/Ev/wAdo/4aN8X/APQN0P8A78S//HaAPp+ivmD/AIaO8X/9A3Q/+/Ev/wAdo/4aO8Yf9A3Q/wDvxL/8doA+n6K+X/8Aho7xh/0DdD/78S//AB2j/ho7xh/0DdD/AO/Ev/x2gD6gor5f/wCGjvGH/QN0P/vxL/8AHaP+GjvGH/QN0P8A78S//HaAPqCivl//AIaO8Yf9A3Q/+/Ev/wAdo/4aO8Yf9A3Q/wDvxL/8doA+oKK+X/8Aho7xh/0DdD/78S//AB2j/ho7xh/0DdD/AO/Ev/x2gD6gor5f/wCGjvGH/QN0P/vxL/8AHaP+GjvGH/QN0P8A78S//HaAPqCivl//AIaO8Yf9A3Q/+/Ev/wAdo/4aO8Yf9A3Q/wDvxL/8doA+oKK+X/8Aho7xh/0DdD/78S//AB2j/ho7xh/0DdD/AO/Ev/x2gD6gor5f/wCGjvGH/QN0P/vxL/8AHaP+GjvGH/QN0P8A78S//HaAPqCivl//AIaO8Yf9A3Q/+/Ev/wAdo/4aO8Yf9A3Q/wDvxL/8doA+oKK+X/8Aho7xh/0DdD/78S//AB2j/ho7xh/0DdD/AO/Ev/x2gD6gor5f/wCGjvGH/QN0P/vxL/8AHaP+GjvGH/QN0P8A78S//HaAPqCivl//AIaO8Yf9A3Q/+/Ev/wAdo/4aO8Yf9A3Q/wDvxL/8doA+oKK+X/8Aho7xh/0DdD/78S//AB2igDyKiiimMKKKKACloooAKKMUtACYpcUUUAFFLRigBKKXFGKAExSYp1JQAlFLSUAJRS0lABRRRQAlFLRigBKKKKACiiigBKKKKQgooooAKKWigBMUYpaKYxMUYpaKAExRilooATFFLRQAlFFFIQUUUUAFFFFABRRRQAUUUUAFFFFADqKKKYwpaBRQAUUUtABRS0oFAABRg07FKBQA3b3pcU4LzS7aAGYoxT9tBWgCPHpSEU8ikIoAjNFOIpCDQA2ilooAbRS0fhQAlFGKKAEopaTFABRS4NJQAUlLRQAlLRRQIKKKWgYlLiiigAopaKAEopcUYoASjFLSYoASilpKADFJS0UhCUUUUAFFFFABRRRQAUUUUAOoopaYwoopaACilApwFACAU4UYpwFAABTwtKq1MkZNAEQTNP8ALq2kBNWFsyVzigDM8s00oa1jZt6GmNZNj7tFgMorTdhrVFix7GnDT2P8NOwrmP5ZpDGa3l0qRuApz9K27b4eeI7yJZYNFvXRuVbySAfzp8oXOF8s+lHlH0r0VPhP4uk+5ok3P950X+Zq7B8FvF8xw2nxRe8lwg/kTTtYLnlvlH0pPKPoa9lh+AfiWQfPc6bF/vTOf5LVtP2e9YP+t1fT0/3Vdv6ClZBc8O2H0ppQ175H+zyyruuPEUSjvttT/MtSP8EPD0HE3iO7mbuIYFH8yafLfYlyS3PA9tG2vdh8HfDjPtS71Rge7SRj9NlOX4LeHy+Hv9SVD3DJkf8AjtX7Fke2ieD7aNvtX0EnwH8PSrlNcvl+oQ/0qFvgFprfc126X/egU/1pezZXtEeBbT6Uba94b9n6E/6vxC342n/2dQP+z3P/AMs/EMR+tqR/7NS9mw50eHbaNte1N+z5qfVNbsz/AL0Tj/Go2/Z91wfc1fTD9fMH/stLkHzo8Z20Yr1uf4DeIomx/aGlN6fvJB/7JWHq/wAJvE+koHMEFyh7wSjj67sUcjDnRwGKMVq3+halpjYvbG4g9DJGwB+hxg1TEJqGrFXIAKXbVhYDUgtmPagLlTbSbav/AGN8dDUb27L1BoGUyKbUzLimEUAMpKWkNACUUtJQAUlLSUhBRRRQAUUUUAFFFFAD6XFFLimMMUuKAOacKAEC8U4ClA5p4FACBaeq05VqxHGScYoAbHFntV6C1LEcVYtLISsBXU6Z4fllIKpuHtVqIrmRZ6U0mAFJrorPw08sLkIeAD0rrtF8Nkkb0x9a77S/DaKjApwykcim0kB4yfDLgf6uoH8OkceWa96HhWBh+8bA9FFXLXw/pto2Y7ZGf+843H9elNSQrHhemfD7VNTYfZ7J9p/5aP8AKv5n+ldppPwdgBVtTvN3rFbjH/jx/wAK9TSIq2fSpOAKhy7BYw9I8I6Joe17HT4UlX/lqw3P/wB9HkVrYIyQeTVe41K1jk8kzr5mcbQcnNY+oa5JArGC33gdWZsfpTjCUhOSW5uDavPJPoKhe+gt23TypGuP4mxXBXniHULjIMxRPSMbf/r1mjUJAfmfdnuea6Fh292YyrpbHf3Pi2yi4hDzH1A2j9arPr89wMw7UX2GSK4o3aSfIQFkHcdDUsdzc2eXyCeOCB0NWqMUZOrJnSvNJI2Z2L59TUItC/KuMH1qra3ou49wUgjrV+1l3ZTHvVJWJvcZHZSo2QC/+6DUwtLg9Im/HitS2G2Ee/NT1LmylExxYXJ/gA/4EK0lsY1Xhnz9amzSlgFyTgAc1DbZUYoz7p/sKCR5jgnAHeiG980ApKG/nWVqM4uJjJI22NeEHU1ThlneQG2iPy85IBNaqGmpDnZnUC5cdSDUouT6VzcU2phsCMsSc4kGM/yrTSaZYN80So3TAbI/lUOFilK5qrsuAUZQOOCexrNvkMcDJIgIJ2kMMg1qWzW00AeB1kQ87lOeaivrQXMQG8qV5zjPFZxdmW9tDip9PlgZpLBnQMMPGG6/4j2NYN74d0i4OdS8OWr7jhpIozA5P+8mAfxBruZLcpyjLIh6FOfz9KhmQz20kBONwIB9DWjSYk2jzqT4YeGtRAGnahe2M2PuXCCZPzXBH41mXHwo1mw/eLDHeQdpbRt4/Feo/Ku8sopLe/SOVSrA9D34rqbSQxzxkMQCcGsJQS2NYzb3PH7fwDNLbsfKYFcZBFc5rPhOWzDExkAV9VLHFIpLKDng5Fct4k8KQa0jRwTJFLj5VYfKfxHIrI16HyVeWhiYjFZzpivUvFXgPWdNlkZrJpY1yTJB+8AA+nI/EV53cW5BPFFgTMwikNTOmDURGOtIY2g9aKDQAlJS0lIQUUUUAFFFFABRRRQBIKeM0g607FMYYp4WhRUipQAgFSKmakSIk9Ktw2pY9KAIYoC2MVq2dizEcVbstNZiPlr0vwb8Pp9X23N0GgsAeXxy/sv+NaxilqyWzmtC8M3moSBbW1klI67F4H1PQV6loPgG7tlSS7mWH/YU7m/wruNP0+2060S2tIVhgXoo7+59TVwSheMUOT6CsVrTTre3jVdm9h/E4GavgADAFNR80+smUBFIFA5pskqRj5jz6VRmvSVIAwPahJsLlme8igHJyfQVyHirxa2mWJYMFlfiNAeT7n2FW9SvYbS2kuJX2ogyfU+31rxPxPq9xf30k8xxnhR2UdgK1UUiG7mgutXtskmoxLLLEGHnMASuT6nsa6zTNYh8WWubVwt1CPnDthtvofX6ivIotfvrO1ubKK5kW0usCeIHhwDkVYsdZtdMuEurSS6E6fddTt+oxnpWkZ2IlC561LY+TxJPvf8AuxoTj6mqzWMjdIZD/wABNU9N1651LTobpbiYCRckeYeDnBqc3ty2QbiXn1c11J3RzNWeo82UxbAgcuAP4TmpDZXrnLQSE+9QXP2uy2NOs0PmDKlwV3CnWwmvFPkz75R/yzLEE/TPFNPqTYuQwXNvGWkjZEHO7I4rQ03UVmuEhKneeFYfxVjIlwRKssTb4wGKsCMjOM/nitrS7SKSW1PlgbTvyBjoO9S9h6nUrhVAz04p+R61DupcnrWJrsS7gO9Zmo6pFGTbAqTj5snp7U/Ub0WdqX4LnhAfWuczbzAFpiZm+8DGcZPvmqjHqyXLsXrWMT3Sk4YDkmtpoivT7tZVppkhkkCM0ankSLxg56D1GK3Yo/LjCl2dgOWbqaU5LoOMWMjh4BY49qS8UfZsjA2kGp+KjnG6Bx7VF2zTlSRxtzJPpmoNJbyPEH+ZSp457Vs2PivACXseO3mJ/Mj/AA/Kq2owCe1ORyvOf51zMgaJ9jHkVTsybWO3ujDIv2uzlV42+9sPQ1VDlmyxyTXKwXMsDbopGQngkHqK1bbVgcJcrnt5ijn8RTWgG15cchUuoJByD6VUuZJraRCVynZh0zU0E8Ui5jcOPUVZwGUhhuU+tS0NFyTVUjhglWYEyKCUzyOKz5NTaK6jlkjZwBuCk4yOxzVC7sAuXgX5e47j6UyDUppNVjuZbdZgieXsHC4Ax3zUchfMZ2o3C3F00sIdQ7EqCfmHtVnWfC/hoaJGPENktxqMwJDKSsiZ915IHvnmqNxqa2mpNLGqErMZNjDjOT0/P9KWS0OqRyX11rtt57AsUZW/IHH6CnKKdr7CTfQ8x1z4bWex5dF1NiQMiC6Q5PsHAA/MfjXnF3ZXFlcPBcxNFKnBRhgivc1uZopFPTacjcPSrcnhDSfFWj3o1EeVdxoXtJIyAyEAsRjuD6HAOODmidJJXQQqO9mfO5FNre8QeGr3QLkJcLvgfPlXCDKSD69j6g81hlSK52mjdO4ykp2MU2pAKKKKACiiigAooooAnFPHWmCpVFMY9FzV2C3LkYFMtoizCuq0bSDcMoC5ppCZn2mlu/O010NlobEj5Tk12+jeD5JlXbFljjAxXpXh/wAH2uklbidRLcjlRjIT6e/vVaLcnc5Xwh8OAFS81ePCjDJbnv7t7e1eltEscSpGqqq8BQMAU5mJwFIHuaaXY/LkE+1K7bAYdw60qKX7Y9zUV1fWtkn+kSDPZRyT+Fc9e+JZZVKW4EKeo+9j+lUk3sF0dLLdW9p8ruN57DrVKTVTISE+VR+dcol3JJznPqxqxHc7Yzn1znvT5Bcxum5eYrt5HQn0qOU9ycVnR3bKsSdNzZ/DNYfijXGUf2baZedx8+zkgen1/wDrVVrCvc5Pxn4jOoXn2S1J8iJsA/327n6Vxuosxt2VTl2Ird1/TINI0dLm7aX+0LhyI4DtCqO5OCSf05rlpZdygk5JGaTGUjCo5fk+napBZG6jgRMK0jthyOMKBx+tMfcyM4UlV+8QOlTJfJNYQ2sMbCSGUSmcnAUYOVx3zn9KSt1Edv8AD1Xmt3spcf6NMWYdRtPI/XNdjdaOq3SXEDlU3AunUrz1H+FeYeHtUk1DVGtLKRrVPJyzgnMjAjrz05NdIdLuXzv1CVvzP9a6IXtoZTWup1es6rZTTqJ2N/Mg2qd3A9uOKx1idpfPQLajqNpPH5mqUFm9uhXzjJ6ZHT8aX5yxBzx1zW0UkjFo6vT/ABDbxqi3ZaSVcqWCDaQffP8AStbRZBMJ5VBVN20KTnHfr+IrhLbe7/u49+O56V3uhwPb6XEJCN7ku2Pf/wCtiokkkEdTYGAMmkdwilicKoyT7VEZFRSzEKoGSSeK5rW/EEUqfZ7OQSKeWcdD7D1rM1FuDLq18TErMo4Ueg9a27HRbe3Ikcb5Mc5OQK4iG+uo8+XcSpk5wrECr0eraiOl5L+Jz/OiU3sgjFbs74YPFKRzxXFR63qa8/aSfqq/4VMPEeoL18pv95P8KzNLnW008gg1yv8AwlF6OTBAfwP+NA8WzLy9rH/30RQIz/Gt5c2uhy29qW+0Tt5Y2fexkA49zwPxrClvrqzk+x6rbeXdxKu8K4YqSoOD+fTtVCTxor+LpdVuYPMtbaJ2tYFyQ0o+4W9skmua8Pak+pa1dpfyuZ7tjNvPUv3H5fyoT1sh8uh2iajbMcCTafRhirKShxlWBHsayTpqHgu4+oFNewZBxL8vqBgirsyNDoI52jYMjEMPQ1qQ6+IIna5ViqKWLIOcAeneuWazvodLhuo7sbdzK24E7ufl/rUaX96il3hjdV5JVsfzoCx3unavYavB5tjdRygdccEfUdR+NSywrPG0SEQzHkOTgH2P+NeTR+Jnu9T1CXSbSC3vdQmVIZY1AMKHA2KOgJOMtitS3+KDadLFp+r2DSNADHPMMb94Y9umMY/HPtSUinE172zVWeKVSJM/ezk59fesVbqSzlaN03eoz19xXUQ6vpXiKEy2U8ciZ6LwyexB5FY95o19dXaxW1v5uASHBA4/E1utUZbMxbi+aSTJXaAMAKc11ukJbXWmiea5El7Om04GfJjHy4z/AHjgD6ZrCvPDFza27SS3NpHNt3LB5uXYe3an6ZPLZwq2HK9HDAD8sUWuPY3rXR7C+mutPvrU3FrcJ/q5uckHqMdCM8EcivLPiD8J9Q8Kq2o2SyXOksNxJwZIB6OB2GfvD8cV67BelbM3Ns+HJARs8g1U1bVNRuJLe9luSskY2KoGOD1yOhz3FY1KTky4TstT5iZMHFR4r2PxJ8PbbX1kv/DsSW+ogbpdNBwkvqYs9D3KH8PSvJ57WWCV4pY2jkQlWRxgqR2INcsouLszdNPVFTFJUhUimYpDEopcUlIAooooAnHSp4hk1CtW7cZamM2dLt98i8V7D4G0J76ZFWDcq8s/QKPc1zPw68CX3iORbqRWt9NQ/NOy8vjqqA9T79BXvtj/AGPoFmlnDNbW6KOjSLuJ9T3Jq9kRuXrHT4LGHZEvPdscmrLECqn9q2f2dp1m3wr1dQSv51l3viC3W2+0Qzp5YQuwHLAAenapSuM0Lm4t7Ybppgmex+8fwpPtsQgikQ7YZcYc9j6H0rzG+8a6cLsuwmkUHPIHP61GPifZx+YJLWWWJkZfKICg8cdzWlvMltnXX+lS/bJWWQFc5UMxyR7msv7HO87B1EaA9iD+WK5lfG9w8EN5/ZF5LFlYUnJKpkk4Gcc9apXnxHu7WzivH0CRbWZ2SKVp8K7KcMAdvatOZJEWZ2LtBHdToHYCIKeT1Bxn+dJc3X2dimQWHocivMZPiV50jM2nRx7z8x80scflVOX4hXPnMIraBowflLbhuHuM0c8R8rZ6lqOovaaZdXIkjWeCLeiOw5IIA478muCsvG9zZOzeRDJJJ/rHKkux9c5p2teJfDaaHa3KXt9farPArS2isEgibHIYlSTg+mT7iuJtvEq2sJEVrB53YhST+ZNRzIFE3vEl9Pq8/wDaN2WgBQLFEVxwPTnPXPNc/FqEUMwMsAmQDG0tisu81G+upDPOD8/QlSBj2qm11J6j8qly1ui0u518/iC1ubJrb7M8SvgEqAQo9ves3UJo5YBHYQvHarjfI3Vz6Vg/ape238q3dPt9a1LSyYEj+yrldzbVAx1PNHNfcLWJ/DF0bXxDZsDgO/ln/gXFeqb68Z0sMWZy372JwVdOxHQitS58VeI4G/4+kKnoRCn+Fa0p8q1M5wbZ6iWpSFb74yPSvJo/GPiCVgq3YLMcACJMk/lSHxd4h3EG+Ix28pP8K09qiPZvqe0WxEjKkYxkgACt/UvEumaKBA8yyTj5RDGckem7+6PrXz9D4u15JFdr2U47KAhP4gZFT2eswRuztZurO252EhYk+pzTT5hezsd/rfiO/wBUuHhnk8uBW4hThcds+prR0SzGoaeJBNhkJQjHTHT9DWDoVnL4ktZLm0QMImCOJCFYcZH6fyqjc69Pp9uE0i+COZf3gUBs4BHcUSQ0eiR6M3/PYf8AfNXI9FP/AD0H5VwGheJNau7tUudS2JnJDRoOPyr0bQ79rm/eKWUNGEGMAcn8KyehaQo0VgPvj8qY+jv13r+RrrL2ycWivC2wgc8A5rnZTeYIWfP+0FX/AAqE7l2M59Ik7Mv61zXi3zNK0k7XHmzHYoHUep/L+Yreun1pXKw3gPpmJf8ACuL8QW+t6lNm4LSGFCeEACr3PAqlrsTY4uI3FxcLEqjHc46CtET/AGK4huwkYS0DFSVBLMRjvVWYXtoCsbY9fkFUdZkl+yBWbkkYGPbrT5XEZ6Va6jBeWsNxGwMcqg+4PoatBQ3Q9a8bt9e1fTrdIYpQsXLLujB79iR61q2Hi3VmVh567h/0zGKpVF1IcGeox3Zk0q6s0iLsr7lwOgzz/Kuf1DcLBx82JfkGD19f0rLuvEd94bsy90Y21a4QGK1C48lDg75Pc9k64OSRwDxmp+K9U1F1ado0Zc4EaleScnvSdRWGoM6m20+G2uI54S8UkbBkdXIKkHIIrN8QWLzXRu0mMs0zcxk5Y4HUflWBH4o1GIbS0cij++vP51VuNaurm588kBh02kjaPaoc42KUWbfnT6dp9vLBLJDOJN5ZCVIOD/8AWr0Dwn43v4tFmv8AWUEtsJBDBKg2ySvjLDPQ4BGTgH5gO9eOtqErja5LLndgnvWs/iG7uIrK28iJYLeERRqr4UEsWZ27ZJPJ9h6VKm1sNwPX7EaPqkr6hZakZUIy8Iy00fttODj/AOt1pk7xTLiwt7nzEJZ2Z925fTaoGP1ryu21aPw/rkhurOaSSMbXFteGLOTn7208dPyrRm+IrXOo+cNPFtD0VY52LYx/ET94+/FaxrLqZum+h6Zpt3A8Mou5DFhQyKgILfT36VWmmgf/AFUkr7uf3nUH+tcF/wAJ5Z8bre49M5B47elWIvHOlk4ZLlf+AA/1rX2ke5HJI7m1WQ/Oj7GB4PTn61Y1bwlZ+PV8u5jFrroU+VfxrlZgP4ZQOvA+916Z9Dzth450BrfaZZVk7b42x+gNdBZeJtGuIkWPVYI32EmUq6EZ6qeM9KibjJFRUos8X8Q+GNS8OalJYanatDOvI7q4/vKejD6VhPEVPSvqO6uvCOv6PFoer38N6CQscyuPMjc9NhPPXt3rxnxx8PL/AMLMt0jC80mXBgvYuVIPQNj7p/Q9q5GrG6Z54VpKmlTacVERSKEooooAlBqzC+1gc4qqDUitjvQB6/NrFtfRQQQa39kt2jiAtQkpUEIq8AgADjP40W1xIdQ+yWk4uZGOA+VQN9Mnn8815kmqTzNGt1M8ixoI0Ltkoo6AewrTivhkqWzzwx7ir5iGj22bXdUj0GHSxphQxKzPsfc75zyVHI61xz6rfzxyxxM6quA4ye5xg/iawbXxDOluEmurgvCQ1u2A2zHo33l/A4rRtvGMl1q1pLqmGi+0QyXLouXkVGBGT/EcZ570XFqL4t0LVfDV2kN+FHmLujkXlHHfB9R3rmoNRa1mMjJFLwRtdcgH1+tdP8TvGp8S68BbsRp9uu23B/iBAJc+5498Yrz55885qblHZXXj/WLjw6uhNLF/Z4Xb5bRhjjOR8x5GD0wayJtYtbi1htprS6kWMYVRd4UHuQu3rWJGkk7hIxkn9K2La2jt1yfmcjkn+lNXAfHLpMMeDphlY85luDkf98gCrEWk6bNEJRHONwzjzfu+3Ssi6KpMQowK0dJvfM3wtjONw9/Wne4iG++y2dwlumjwT78BCZZdzn6BsZz6VLcaZcWOpQ2d54agtpZXVVDvLzk+u/FT6jE80G6Fik8R3xsvBBHvVzwh4k1zU/EOn6Xe38t1bPLuaO5AlA2gnI3glTx1BFNLWwnsegr4G8PrCIlsspjoXbn6881DL8P/AA44wdOXHs7D+tdrYQCWVyy5CIzfjVeQoeUBGeo9K6OVGPMzk4/h74QEf77TJmb/AGZ2Gf1qS58K6Vcx+U6XLQhQgja6kICjoMZ6VvupHeo8Y5p8qC7OYj8DeH4CTFZMuev75/8AGrFv4Q0IXUcj2IcKeVeRipHupOD+IrfyGXBQbvXOKkWCVSHEbEZ6gZH6U+VWFdlk/DTwbM4n/sVCWwQRPKPp/FT3+GnhF3LPoyMzHJLTykk/XdW/o0pm09A33ozsP9K0NtZWsy7nHSfDrwdb27Tf2HCdpHWSQ9x/tVoD4c+ED8w0SDnnh3/+Kra1BQLB+epH86m02TzLNQTkp8pod+W6BPWxkw+BvDlvG8cGn+Uj/fEc8ihvrhuagHw98Kjpo8X/AH8f/wCKrqsU3HPSouyrHPw+CPDcWNmlRD/gb/41pW2haZaEGC0VMejN/jV/FOFJtjSsOwNuwjI9+aT7HbnkwRnP+yKUVKh4rN6FJkJsbU9baI/8AFZ8+iaeSwNrGQww2ec1sVXlwWPNOLdxtHOXfhHQryIxTabCVJz8o2n81waypvht4UmP7zSt31nk4/8AHq7IioLmUW9vJKcfKpNa3ZB5frngbwqtwIk04sIl2KDcSEKMkkfe9SaTTvA/hcMk1tYNDNG24FZ3yp9Qc1rTgu5JOWJyarujIqlsjP4GtOVGd2VLrQdLtZmWTR7G53EsZriASO5JzlmPJPua5rUvBeg3Nw0401UaRslIXZFH0AOBXVMxK4Zic89arXOPJOOxzT5ULmZyf/Cu9Ff/AJcZF/7bt/jWdrnhrQNC064vRpweSAAqryFlY5AwQfrXceeY1zu4964r4k3Gzw8nzKPPnVdueSFBJ4+uKUoxSvYpSbdjzuXUNMkldv7ICbiThLhgB7AYOKa99ZLBKlrZTwyOu3cbncuO/G3+tZh5NWLezu7rIt7aabBxiOMt/KuW5vYiMrFiz/OSMZbJqZLZ1hjuZ4ZfszsyB1O3cQBkAnPTIpbrTruyA+028kDE8LINrfXB5x71GDlVDFiRwPpSGXFn0+K3mWO1keSRdqmVwdhyDuGMc8Y9OaqIiliSSB2xzT4oGmYYyNzBQACSSegFWLuwmsJfLmGHKhtvcAjI/SnZ7klnTYwJlDKGB9T0r2fwR8PTqkCzzARxMMjg/wBa8g0O/n0u+S7jt4ZWj5CTxCRPxU8V6z4O+J0unWsdrJbphcgdeAew5zgds5pgO8T+El0nUPs6RrOxXgFwv4jJ616BbanY3fhWPTniZ8WiQyLKFbPAzuHr68da5q61V9al+2XUQTDHy0Z88dia4fxV4wXRBJbWxVr2Qdv4B7/zxVqOl5Gbd3oebeJoIbTxJqdtbqqwxXUiIqnIChiABmsY9anubiS4uJJpXZ5JGLO7Hkk9Sar1kzVCUUUUDH0oNJRQBIGq5aygsEdwowcMwPUduPXpVAGnBvSgDtLaOLS0MWo2UjSSqJIijDoR7Z45HFP1ePSRZ2dxpl6XZ4wLi1lQrJDIOuDjDKTyOcisIeIJp9LjsrpEkaDiC4Kjeqn+At1Kjtnpk1C0zdJRzjg07isW4mhkuEFyzrCWAkdFDMFzyQCRk/iKhvDayXMjWyNBCMbEZtzY6ZJ9e/YelQrM0Tq69RyK0ZLa11SHzbIiG5A+a2Y8N7oT/I0biEtrgW8YCgFf1NW1uElztzuAyQRzWDFK0bmNxjBxz2NXVlBgMYjXP97nd/8AXpp2Av69p0mm3yo2dskayKT7jkfnms+2na1uo5h0U8/TvVwf2hq0Qg81pzApZI2ILY77c8np0zWVh2+6Cex46UPugR2DOpIKgHvW78OdMjk8cS3hRRFFbO/0YkLx+BNcfpdz5tmAeWj+U/Tt/n2rf0O/fTdVhuY8/LnIz1HcVpEzex7N5pi8xIWIV+p6HHpUJpIJo7mBJoW3RyAMp9jTyK3MiF14qEirpiyOT+VIIVHamhWKbRkID2NLDLLA2YnZfoa0YbR7lvLRfqewqveWL2U3ltyDyrDoRTuhGnod88t08MpU7lyOAORXRY964i0mNtdRyj+FgT9O9dsvzYIOQRkVnNWZcStqR/0RBnq1QaTLsuDGTw4/UVNqg/dRL7n+VZ0ZMciuvVSCKqKvTsDdpHTGgCmxsHRXB+VhmpAK5jRCEUCnUgFIYU9Dzim05eopMaJKrs5ycAVYPQmqppRQ2MasnWZ1jgWMn75yfoK1W61zesTLJcsB/AMVvDVkSMqW4AUqq8flVO4YyW+49Q2KnkFQMTtK+pzWpmyqImb5jwvqaSVIyu0A9MVKQSeaaV4poTM9Fs7fJuWZ2A4jQdT6Z7f5615f8UdQN1f2VvhUSONnCL0G4gf+y16NdoFuXx0JzXjnji4+0eKLkA5WILGPwGT+pNRV0iVSV2ZVnc2Vspeey+1S9lkcqg+oXBb8xXRQfEPxDFYPYWt4LC1fGUsolhyB0UFQMDrkjk9yeK5KKMyyBF79z0FWZohBIUU5A71y2OhhdXMt1cPPM5eVzliaiUU09aUUCLay+RCChw4wQQeQfWqm4lsknNSqwjVmZA+QVAPYkYB/Cp9L02TUrkRqSqDl3x0H+NG+gDIi67G67s4weeP1r0LwpojyW8V5dZYE7oIzH87sQOvPIHUU3StLs9MVWWPkjl2++/t7Co9e8ZtpcD2dgEF467Wk6+WD2Hp9PzrZRUdWRzOWiNDxR4uXQlNpaSLLqPdgcrD/AImvK555J5GlldndjlmY5JNRyStI7O7FmY5JPJJphNZSldlxjYCaSgmkqSgopKKAH0UlLQAtAJpKKAHbjU0c5wFc5UdM9qr0Z9qAL6uGULnnsaRXxkVVSTHB6VYj2uRzigQrDIyKlgmJ+Rjhh0oHdSACOMVG0RBVhkKx4OP85piNWPUIIdjpbSLMnIdZuh9elPvrSV7FNX8weVczNHweQRgnPueePaoYNOF3b+ZBKvmD78bnBB9Qe4rr/Ak1hYT39hr8UUllPGP3Dt99un7s/d3YOeoPygVaXclnI6XMYrrYxwHG38a6GA/OCDVjxP4JgsrlJdBvFvbeTDRDPzc9Fz/fzn5Tz0xk8Cpa7n2FlZX5DKwwQR1BH1ppWCR6H4K1ckNpkrdMtCSfzH9fzruUaIR/MG354PbFeLW88lpcxzxNtkjYMp9xXV/8LS0aKYwXdtexSjGSI1ZT7g7s4/CtlK25i1rod/lSODRiuNg+Inhmfj+0TET/AM9YmX9cVqW/ivRJ8CLWbJs9jMoP6mquhWZ3GloDZ/8AAjRqdn9os3xy6jctYtpq8n2fFpJGyE53Lh6bLf3Un+suHGewOP5UrO9wvoUwDv4Brr9Jm87T492dy/Kfw/8ArYrlo2wfVe9b+iS5maE9G+YfhTqbCjuW9T6xj2NZ+MVoap8s6jPRP61njk06b90qW5sabJug2Hqp/Sr9YlrPHat5srqkeDuZjgAetWRr2jnpqln/AN/1/wAa55xfNoXFmmKQjFUBrelEf8hK0/7/AC/409dX05/u39s30lX/ABqeWXYq5cpQaonWNNzt+32oI7eav+NSLqFk65S7gYeokFLlfYdy6zfIarZqCfVtPhjJkvbdB7ygVnN4m0faSuoQuF4Plnd/KqjCXYTZpzyCKJ5D/CCa5GbLMzMeTzWhLr9nqUckNozttI3ErgY5x/Ks9zzWsU1uQ9Sq61A61bYb/ao9mG25GcZz7+lUSypsPpTTGM8irZjJ5GCPY1Ey461VyWYuqRBHSToGGPyr571KR7/V7uZcnzJnYfQk19Ga95CaPLJPOsEYUr5zKSEyMZwOuM5xXhd7FYRTNHpiuIF+USS/fl/2j2XPoOnqepyrO9ka0u5mxQpAmOpPJ96a4glDs02yVQflK8H8RTp38tCT948CqOSa572NRMVPBC80ojjGWNREEE5GCO1OhSW4mjigRnlkYIiryWYnAAHrQBcurQJMkCSo7AZbDgAHuMmux8D232GO61Ce4VNOmiMfkGFZHmkwR8u4fLjk7+2R61l6l4Mn0PWhZX8ivJFEjzqpztkZQxTPtkA1X1jW/s0X2a2I8wDaSvSMeg96tJLVku70RveLvFkMFounWlrbLehyz3CZPlrjhBk9v5+9ecO7OxZiSTySe5pCxJJJJz602olLmKUUhaSjNJSKFopKKQgooooAdRSUUxi0ZpM0tABmjNFFABmr+m38un6hbXcJHmQSB1yMg4OcEdx7VQpynFAHq3xA8J2Z0iw8ZaBbrFo+oRq0sEfS2kPb2BOR7EehFcJY3UkCyRMomtpMeZC5wG64IPZh2P55GRXa/Dv4j2ukaPdeGNfgFxotyjiPIyY2Ycqf9kn8ic1yXiHSG0HUzEHM1nMu+3lU8SIffpkdD9Kq2hOzsO1DTmsfLdGl8t8lWddjqf7rD1x3HB/Oo4dcuIB5N1GtxH0w45/A1dfVL+30MW8E4uNKkwWt5BuWJ/UA8qT6jrWQY1vFkMcbBUG7rkqPr3p6oW5q2Hio6ffELAJLGVSk1nKdyOO+PStS2v4dRvN0ExZM4WOU5kQehP8AEPQ9exrhZYXTJIOB3p9nezWN0lxERvTpkZFCm1uNx00PSRat2K1i+JNIklsTdxgGSEZbHde/5VSg8aTjia0jf/cYj+ea2bPxJDeREtbFV6FSQ3+Fa3UtEZWcXc4JZ3BxTzcE8EDmp9UtUtb5xDnyW+ZMjt6VTCljwKxd0zVWZasruW0ukmicgqc5FdNc+M7vzo57K8u4WZf30fmEKG7leeh61y0sT2szRMvI74IyOxGexHNC7MHIYE0KTQrI7C28feJUkUJqTSZ6B40b+ldd4d+J2tjWLW1kWwLPKqea8bAKGIGSAw45rydUUYMLbm6kOvA/Wt218RhbRbS7so3tyQJPsxETuv8Adzgjn1xWkW3uS4roe93nxN8KyXsitqq5Q7NwicqSO4IB4pYfHfhidsR6xAW9CGX+Yr5tubkC7YiJ0XdkRueQPTNXP+JY2lfaYdU8m9VzmzlhfleMFZFBGfY4+tWppKwuQ+kk8S6FOpT+1bJ0YEEGYDI79a8nuriWy1S8tHX5YZMRODlZEPKsD7jH51xOnNdair7LuxgWMAs9zMqfkCcn8BUN/PPAyFdVS5YDb+4LgKB0HIGevbNaRr8uwuQ7iTVZ1jbbGzluOO1S6fdXMsmyQSxk9Dg4NefQ6pdjg3Mn55rasNf1C2t5Y4nVBIpV5Ni7yD1+fGf1q1i3ewch2Dyo8vN9lj0HU/pV2OG+tofOaea1t2ODLKuxT9ASCfwGa5vw5qU1pcM9s6RSyoUWRlDMo/2c/wCcVr6n4b8T3FimpSvNfQSDduRizDtyvX8qt129xcpFJMbm5IS6aSBCvmzuOFBOMhc5YfTn2qmmrajb2xiiaMYbjzBk/hjjH19axpTdJ8olkUjsWPFUjJfSXCRRyszscAYzk1LqXHynq/hjxFo2j6Ep1XVrdbud2lkBOWHYDA9h+tTXnxK8LQBvLvZZz6RQt/7NivMB4ambm5Yu3s4AFUZbGO3lZBp1zIVONwUkH8awdx8qPTbn4n6ZEgMVjdSEjIDFV4/M1nj4jXV2f9C0kMfQszn8gK4qWwu7HSYtYudOdLOScRRpK+xpDgkkDrjjGaraj8QdfubIafZzrpmnopUWtiDGuO+T95vfJ5qOdoOS+x0epfEnWIJHiMdvayKeR5RLA/RjXPy/EvxTKSkWrToG4wiqv8hXIGV3XaeT+tX7W3SBfMlIDnoCelQ5tlKCRfuL29vm83Ubye5m/wCmjlsfTPSqrNgZJwKje5DuI4FMjscDHc057e6sb4fbIgWVdwTcMAevFLcexVaKa4clI2IHA9KimiNudrkb+uAas3OpSSsNmVweB6f/AF6oMS7FmOSepNKVugwLFjknJruPA09posc2shPO1dWMVkjL8sBI5mOeCRnCj1yT0rP0xbCO2ltGsLLUFYBvtr+YrIxX7qjK5AJ7jr+FVNU1WO3i+x2RwQMPIvYf3RVJJasTfRFrXvEO5nht3Z5nO6edm3M7Hk81yhJJyaQnmkqJSbGlYM0UUVIwooooAKKKKACiiigBaKKKYwooooAKKKKAClpKKAHBjXQaXrMctgdG1Nt1oxzDIeWgf1B9PUVztLnmmnYTVzohaywIUxuHIOOQR6/SqYhMe5guVHfHSpdJ1O3ihNtdI+ScxzrIQU9QRyCOldz4Z0C1vt7W8jXUwU+dYNjbcRdSUPqOuOoIBGa0SuiW7HAMdyFSMg8VQaMq2DXb+JvB82jeVeWZkutKuDiGfb8yN3jkA6OPyPUVz0VsHlAkBABweOlS0FzOihLngVu6PoOq6jdpFpVtPcXHBKwKTj69h+Ney/Db4a+FdV0uDV5bp76dSN9uR5axOOzAcn88GvXraxttPj8m2t44Ix2jUKP0pqyFJs+a9e+H+s2Ok2p1dLNL64LfZ4YT8/yrubdj5emAMdzXA27S2d1HPFtEsbBl3oGAI9QQQfoRX1f400myn02TWZ7d5bnTYJJItspXjGW9R0HpXzZqZtr/AFaW5tYWhSU7ijHOG749qpq6uTFu9ijqU97r+oy6jeFWuZdu/Yu0HChenbgVGuky8Haa9H8G+DJtaYeVEWQY3NjgfWvUYvhzpOnRLPOonkX+Fh8g/Dv+NZ9TToeI+GPhnrXiZ1e3g8mzJw11Nwn4d2P0r1aP4deF/B/h67MpW51KWBlS4uAC27HGxP4ee/X3r0tbfdYIlrMsQ2AI6qCAMdQK8u8X24s2lC6xDcXjccqzFD6nGRx6Zq4u7sQ7nz/q++bVL6VUZlWY7mA4GScZ/KswoxP3ea6C31T7IuoW80YmhvCQ5xhs5JBH51s+FtCs7q1W9uYJmlWU7fMI8tlHTC9c5654otzMq9kZXhnwZfa/e26MTbWsjhfOcdR/sjvXYav8JrvTrW5ks54rq3WJmBb5JAwGQMdDnGOD3roLKbyr63fIAWRTn05ruNW024la3NxBNMsEvmo0bHapxjJA5IwT1GOa15IpWZi5ybuj5bXKtx+tW4mZyFydo6DtWx4u0CTRtdvAsQW2aYtFjsp5A/Uj8KqaRYTX99Ba28ZknmcJGi9SSeBXO1Z2N1qrm/4cs57rUIQgLFep9BX0ZaWwtbOG3TpEgQfgMV53oHhe40do4JoCk/DOdwbJ9sdq9YgtDKmTxnmq5rIm1zkdc8PeHdRcHVvKtS2VFyGEZ3dgT0P415X4u8M/8ITqdldQ3sN3b3AYwNj5sAdSBxjkc5r1Xx9pwks7W1QFmkkJJ9ew/ma8h+Jmqi/10QREfZrGNbaHHoo5P55/IU79Q8jn5/Et8WPyQf8AfB/xpsOpape3kdm0ltZtKMia4Ploq467m4A9+fxrBupyH2hCDxwa0Y7PWEltW0aa6vFMayr9jDt5TEYZSAOCDkH1+hp87Y7aHs/hbR9A1O8k1E6g+sXKoYG3gtbIDg7VDr83bnpnoBXmXjnwhFo017eQKqq17J+7UYWONidgA9un4itHwz411PQdZs9M1fTFhDTKrHyfIcbm6lcYPX0H1NUPinqzp4x1OytrxpLdtgkjD5UMFXK46ZBFN25SEnc5G20tLiW0L3UEaXBblGDOm3qGUcgnjGeOa7HWfg/qlh88GpWVxEtuJpJZHKKDz8oPOcAA5OOtcDZfaPtaS26F3jYOPTjnk9hXpXxP8cwXca6BpEoeABWvZ1PDt18tf9kcZPcj0BrNWtqU730OEsrOexC6lA9vOsBDSCOUFlBO3leoznqMjmvZZ/h1p9l4fsLjVo0u7+/BmmbJUICAVRcYOAD17/lXl2keFzqOhi8t9YsftDP+8sHmVXKAjB5PXqcf/qr3jxdc63qVtDBotjb3CoiGOJm2zrEePNCnH3sYUE9FJxzgVB2avsKa003PM9Q8G+ErQFp47mNsZEUEx3N/31nA964qPSbCPVtkcMl1EgLOkkmFT0yQMnHfp+tdRslv757cz+SApkubl+fIjHVj/tHoB6kVx+t65Cyvp+kIYbAcEsQXlwc5c9yT6cVU+XexML9yDVNSQBra12hcncyDA69APSsMnJoNJWDdza1gooopAFFFFABRRRQAUUUUAFFFFAC0UlFAC0UZopjCiiigAooooAKKKKAFBxW5oWuz6XcRssrIUYNHIDyhHQg1hUoOKadncTVz6U0PxXb+IfDup4CwawtuZLmCMfLdKvJkQD+PA5x+vGOG8Q6k9tZtBDBbyW12pcSOu7nHOMY56EGvPNH1y70y6hkhuHheJg0cq9UNdjbXMOo6PcWzgZRmliaNSQDycY6jj9K6INNMylGzuaPwp8Vf2J4nAuZwsM8LxtvBI3Yyucc/eAH419Aab4p0/WtHhvrRxIZBgoDyjDqD+NfJcQ/epe24OY2DEEdcV6B4K15NE8TG2e6QWd44O2TICseVOemOcHkdvSpUUwbse/30AvNLubZgMTQtGR/vKR/WvlOArp2tQDULVpIopV8+Ldt3rnkAj2r6tt7lLhMqfmH3h6V8/eLdLik1nULU/I8VxIsbgdPmOPw6U0ugkzb0P4g3OjalcWsM0YsFlbyYVjAQITlSB24xXfQeNodc0+6VAimKPLHPGTkD+VfNVzBe6eS0w24OOvUdj9K6Xw7fyf8ACI62ysN8rwxrk+5J/Ss7e8XfQ9Pudd1OLTYdMiuJGhjXYDGpDMPQkc+1ULHwtqmr+ZM0TWtrGpZ5plK8AZ4HU15q/ifWNFsJFtdQdTMPLJxkqOvyk8g8VU0G88U63PLZWGsaisawtJOftUmxIwOSRn8Md80/JCt1ZR0HSX1a+cvkQIQXf+g9zXoiBIY1iiUKijCqOgFU7K2h06zS2gHyqOSerHuTUjSehraMbIhu5Z8wV6dc+MtBtLVVn1CMyOgykWXYEjp8ucGvJfMOeDWVpqyz+ILwsqiC3bIOPvMRkD9c0SYkjpPiLAh0yDUChdAfLcDvnlf1z+deb2jGALcLO0UytuVQpyPTDdq9ntLCDxN4eh02dh5l5aYhBOMyqhdf1X9K8PunaOXymUq6EhlbqCO1ZVNzSnsereBdWY6kHmmaSSU/M7tkk+pJr3y1kU2UUm4Y2Ak5r5C0jVntJVZWIIIOa9Nk8fXiafaq8zJbvHujUjGRkgn3GQayZZ3/AIq1aykl3iX/AI9o2k9uB/jivnTXbsm5kcEMxJ5610Wv+JJktJI3IMtwFKkOCVQc4I7Z4/CuBvZH3ZcEZ5FADLVne5MSOi+aChLqDgH0ru/hb4qg8Lazf2mqTrb2M8RZ2IJ2yJ0PHqCw9+K86EhBHpnNdv4b8MHxrcQPDHPBHEdt5MVBXHbae7H0xx799IK5Mnbc6zxV4vvPG2k3sXh/QBcWNpjzL24QF0yeCg/hI65ySBzxXjcySs5dwxLc7m5z75719NrH4b8H6QtrcGG3tR8wt/vvMfUjq31PFeKfELW7fxD4nN7a2zQQCFY1ViMkAnnA6dentTmrEU5N9DmtOttQ1S4t9Ltg372RVUAYGScAsR2571FrWmSaPq97Yu4c2s7Ql+m7B64612/gLR9XvrO/l0+0nkhZkSSRFwo25bBboOoOPYVgeKzoha3eyuJLq+kJkupQ3yDPRRkdR6/5CcVyXvqaX1MTStTm0nUob63WJpoW3RiVA6huxweCR1HuBXV6L4y8VaZq8usw6pI11dY+0PcASBlGcZB+pwBiuStkjkvQRETAr7mUtg7c9C3bjjNP1DUfOzDCdsWeT6//AFqheYPXQvaz4hlvRJBCdqSP5k7DrK/qfbk4HvXPE0E0lS3cpKwUUUUgCiiigAooooAKKKKACiiigAooooAKKKKACiiigAooooAM0UUUAFFFFABRmiigBa6TwpPby6pDZahq0+nWcrYNwil1RuxYZHHv2+lc3SqcU02gaueoePfDTeF7ex0+HyLmFMzC+iBBmR8bQwyRgENjBq7pvg2TxJ4YtNTttSthqEglVbWT5N4ixn5+gbBBweoOc8GuW8MeKEK2+ia7IZdJYmNHY8227HI9VzglfyIr0K68OXvhfwfqItb9ZltLmLVNOubcnO37j89iAyEj2zWqemhDRdXxfq+geD3lu42t9Ysnjj2zYIlUsMN7gqGBx6Z71hzeK7LxBq094sAgecqzIcEq2BkZ+ucGuBudSvNW1ApNPHElxLu2E7IUJPYdFH4VvWXhK2lnSBdYjk1FJjHNZxRnK7T1Em7DKexFaKWpLiiv4su2uruOwhwzICzj1yOn5Vm6PfiPSbnTyreZ9oWUntgKRj681qeP9Bk0PUYb6GMx29yB90khHAGRn9R+Ncxa3g+0OzADzMZPvUNtSGvhNG6trnUp7WytImlnmk2oi9Sa9otdDtPh/wDDfU+BNcvb7rqVerscDA9hnA/+vUHw78KJptnHrN4oe9nQ+V38pD/U9/y9aufFGcx/DzUgDjeY0/N1/wAKtRsuYhyu7HBQX0N7Cs0EgeM9CP5Upk5rz/QLyW11m1iMxjgmlSOXuNpIBP4da7nxY6+Eddm0u9JlkjAYPCQwKnOM88HjoeaI1E9xuLRPv5q1ahSrBFG5259zjH+FcgfFtmOPJn/If410Phrxzo0Ed0l3aKr4Dw3Eufkcc42qec4/OhyQcrNjwVq8v/Cc6Vot3atHLYJMqknDLJsbOfUYGAPeuX+KekDSPGt1JFGVgvv9KT03N94f99ZP0IrQ8GaxqGufF2z1LVHje6nSVn8tAqj90wAwPp9a634y6ML3w3DqkasZbGTDY/55vgH8iF/WptdXHezPE7OWL7VGJ2cQ7gZPLGW298Z710PijxWuu6hbyQ2UdlaW0C20EEbltsak4y3c89a5MHaeSM0hcuwUViaG/NqFrfaq0gDAMqkBwB8235unbOce1Zl+xIwf4WxVzSNGuNYvEjgh3IpBdiSqqPc9v51f/wCEc/tTW57WyuTJZWi77m5K8IB1A/vHsPxp8rYXVyn4Q8P/APCUeI7bTDcCBJMs7452qMkL74r3jWdQ0/wN4bjs9Phjjkxst4R3Pd29fUnua8XtL8eHPEelX1tGFW0YFgD80iE4YfXGfzpmo+Ir/wAR6/cX85zn/lnn5Y4x0HoMevqfetE+XTqRJNvyLF1dTXU7zTyvLK/LMxyTXP6rNGJUw4LAYIHOK17PSdU8S3VvZadEyieURi4ORGD7nHQdzXPyaY0GtyabNPb+YkvlNMsoaIHOC28cED1qZMcVY3bHx5q9h4Vk8N2bpa2VxI73Eka/vJdwA2lj0GABxg+9c5DaPc3XlKwUfxOxwqj1NT3ljBHqEtvZXgu7ZTxceWYgw7naeQKj1HUmuWKoFAIAdlXb5hAxk1C8yiG5mjUG3tmJiB+/0L1TpKKTdxhRRRSAKKKKACiiigAooooAKKKKACiiigAooooAKKKKACiiigAooooAKKKKACiiigAooooAKXNJRQA4NXV+HvGl9pdpdadPO8lhdwNbyI5JAVhjj0x2I5FclS5pp2Dc2XjMb7JGU7gCrKQQc0sd1Pat+6kIPb29MelQ6dLBKDb3UhTIxE5+6rejex/TNdPouuW1pp9xpOq6RHe23kyrCqIqyCZiNrM/UhcHH171ou5PqYsurS38n/E1nuLpNu0b5CSnuM1m3EKwsHik8yFuFfGPwI7GugsdAaKWF7pEmV0DrFuOGHpn1H+c0+aFNjQSRDZ0246VTi2K6voP0LxxqfhhIRbXZuIHTJhfkIckFSD+eR2Iq34p+JmoeLNN/sw2cFrb7xI+xizMV6cnp+ArDi0G9vWdLG1afyhuIQZIX6daxUXZM4IORxUtySswUY3uSqjbgdwBByCK9n+HZ8LeKrJ9D1QhbyX5pY5m3PdP3cSHnd7dfSvHrVYZmkSSUxtt+Q8Y3ehqOK5a2jyjESluGB5GO9JOw2rnVfEnwIPA2txwRXa3FpdK0kG4/vFUHBDD+R74NcUn3h9a0NX1vUteuUutTu5LqeONYVeTqEXoKktYdNGkXf2tpY9QUpLasOY5FzhkPoecg/7OO9SNE1nrN5o+vxahYTeXcW5wjYBHTBBB7HJH417fpXi+08U2Emha5BJpeo3UJj8mVSolDDG6Mt1PfH5ZrwOxsb3V79LOxt5Li5kJKxxjLMep/wA+1dz438S6z9n0vQdU02O1vNOs1h83zA7FWVeeOBkKvc8g1cZNakyimcLf20tjfXFnOu2WCRo2Hupwa6bwD4OPizUpvMmMNrahWlKjLNknCj64PPbFZ7+H9d1IWuoXMT/6exEM1y4QTbcAncxA7gZPevUtHjufh94Mt9I8hf8AhJ9VleQREhjCn3Q7kZG0AZHufrTik3qEm0tCprtnHb3UXhPw2Qs7Lm6kxgW8fHLEcliD9enrxB4qNt4N8FQ6XpwVZbqTazsBuYLyzH8cD2Bx2rc0jTU0SzbYxnuJmMlxcP8AekcnJJ9s5/8A1155451P+2/EzAIEt7SMQgKSQW6seff+Vay0RnHVmBArSMJ5WaRz0LU6RI3B3KvvSs+1c9FHfsKoTXJmyi8JnH1rFs0RpS+Ir6HSU0yzl8mJdwLoSGYHqM+nJ+uaxrOymvLjyYtoIBZmZsKijqzHsBUwgHTjPqTgD3JqO5vQkBs7XIhODI5GDKff2HYf1qd9ykiO7ljjLW9tIXhB5fG0ufXHYegqjSmkqWxhRRRSAKKKKACiiigAooooAKKKKACiiigAooooAKKKKACiiigAooooAKKKKACiiigAooooAKKKKACiiigAooooAXNXLbULmH5EkwD6gGqVKCRTTsB0663qUEdsLy1LW8TEqQpRsHqA3T9KnuPEEV4iiO0lLAckuCc/lVPRNZ2bbO5bMZ4Rz29j7VSuM/appYjsXzGxt471tzabkW12Oq0LVtOt9Rtz5txa3e8BZJCFRSfUjoPrx61D8QNCGi6u0xhRPtiiQLE4ZVbqcEcYOc47cjtXNM63BBncggYDonJ9M8itebWNS1jw0NI+ypOLL96Jgx3rGO2D1AJ7dB7UOd1ZhazOZzjpSZJ60h4NABJwBzWJoPUjPNWrcK7hXiaZAD8obBBI4OfrzTYLMtzKcD0rc0ywE0wCgCJeWx/KqSbZDaRJ4OutT8PeJLPVrfTZLnyyQVCEhlYFWwR3wTiuk8deJtM1vxjp2pwaHdTRWgCXUF3HsEwVs4+Uk9yOfapbSXyZ4iowARwOKr+IrWTzRebfv8MB0z2rf2elrmfPdmH4n8b6r4q1ZJJvLt7eEeVa2i4WOBM9Pr0yeOnYcV0Nnrmk2DG5utRgmvXVQ7JlgiqMKi9cKAMCuV1iO2eGPMa+ae44OPeskW8I/gz9Sayvyuxdk0eqTfEPQYoDtuJJHAOAIWwT6civMZdTjeRnKuWdix46k8k1DKUijOEX24qmqtI+ACTRKo3uCikS3F20rYA2p6VEZHVQeR6VIyxwLncGkPTHIFVGcsc1DKQ9p3ZSuTg9feo80lFSMKKKKACiiigAooooAKKKKACiiigAooooAKKKKACiiigAooooAKKKKACiiigAooooAKKKKACiiigAooooAKKKKACiiigAooooAUHFW7e4CoyNkknj0qnRRcC+evHSnxsVYdCCcGq8MgYbG69qm5DZxVXEXZ9ImuZle3jBBGHCkcEVZg0G6QcQgN6lhRZXrWzBxypHIqeTW53JAdE+g6fnWiUd2Q+boKNCu9pYmJQOTlv/AK1aNtb/AGaJUUjjkn1NLpi3MsW+5ndy33VJ4A+lXzbMOnNawit0Q5PZjIZXEyYGMsK6mTTklt3illO1hjgdD61zAiZTkDpXWzeZa2b3F0rxIiF2JjJGAP7wyK06GbPJ9bzDqz25UAw/IcetUDIBTbq5e6u5rhz88rlz+JquzHpXE3d3OlLQWRy7fSprS3mu2aKMhUHLseAPqaq/Wmu7AFMkDuPegqws6eXKyb1facbl6GoaKKkAooooAKKKKACiiigAooooAKKKKACiiigAooooAKKKKACiiigAooooAKKKKACiiigAooooAKKKKACiiigAooooAKKKKACiiigAooooAKKKKACt/RIYNYvbaxmbypXbYHUD5h/jWBT0do3DKSGByCOoqk7AzqdT0efRrgQSkMrDKOBwR/jVa2tlnuVJI45x6mui0LXYfENr/ZuphWuAPlLf8tPcejVUvdKudCu0uocyQowIbuPZv8a25VujLmezLllDcI/3cdsHiuggtXkjBd1GR/CK4248WhLl2ayYKxyP3mf6Vag8fQRxhWsZTjv5g/wrSM49yHGTOxg06AYDln+pxVfxn4lMXhO4sfKCzTkQKyn+Edf0GPxrnl+IVqOtjN+DirN1b2vi7RhdhWtXDsYmlYHnuDjsT/KnKSatESi07s86JwKfaWdzf3K29tC8srdFUc12nhHRLCB7q91qKKYR5ihtmwwdu7H2Hb6+1WNT8Q2fh5Zhpdnbw3c4wAiYCD1x/LNc6p2V2bc+tkcxqNlD4d/cSMs2pkDdjlYMj9W/lXPEksSTmpJpnnleWVi7uSzMTkknvUVZt3LSCiiikAUUUUAFFFFABRRRQAUUUUAFFFFABRRRQAUUUUAFFFFABRRRQAUUUUAFFFFABRRRQAUUUUAFFFFABRRRQAUUUUAFFFFABRRRQAUUUUAFFFFABRRRQBJFK8UiyRsVdTkMDgg16b4Z19Ndt/stwV+2qvzKRxKB3Hv6ivLqmt7iW2mSaGRo5EOVZTgg1cJcrJlG56dr3hqyk0JryytlSa2fFxEoJ3I2AHA7YbAOP7wNc1L4G1I2H2uBAzdTbk/Pj2/w612Pg7xTHqjIZFX7bGpE0OcCZDwcfX9DzXUtALe7aMHch+aNv7ynkH/PfNdEYRnqYSnKOh8/PE8cjI6lHBwVYYIPpWtatNLHHZGY+VnoT8o9/wCdd/4602wfS2vZIF+1h1WOROCST39eAa8+8xLOEySffP3V9aylHkZrGXOjevdRh0ixUIAXIxGn9TXFTzyXEzSysWdjkk0TzyXEpd2JJ/SoqzlK5cVYKKKKkYUUUUAFFFFABRRRQAUUUUAFFFFABRRRQAUUUUAFFFFABRRRQAUUUUAFFFFABRRRQAUUUUAFFFFABRRRQAUUUUAFFFFABRRRQAUUUUAFFFFABRRRQAUUUUAFKKSigCza3U1ncpcW8hjlQ5Vl6ivePhX4i0nxNqy22sW6m9Ee2Eb2C5zkjGcEHkjPQ59RXz+K0tHubqzv47y0maCS3YSCVTyuKuLeyJkk9z27476nbW9xp2jW6RxRW8ZuJAgABZuFGPXAP/fVeC3EzTyl2/Ct7xTr2oeK9Ql1u+dWlkIV0jGFTAAGB6cVzZPNKQ1YSiiipGFFFFABRRRQAUUUUAFFFFABRRRQAUUUUAFFFFABRRRQAUUUUAFFFFABRRRQAUUUUAFFev8A/DOPjD/oJaH/AN/5f/jVH/DOPjD/AKCWh/8Af+X/AONUAeQUV6//AMM4+MP+glof/f8Al/8AjVH/AAzj4w/6CWh/9/5f/jVAHkFFev8A/DOPjD/oJaH/AN/5f/jVH/DOPjD/AKCWh/8Af+X/AONUAeQUV6//AMM4+MP+glof/f8Al/8AjVH/AAzj4w/6CWh/9/5f/jVAHkFFev8A/DOPjD/oJaH/AN/5f/jVH/DOPjD/AKCWh/8Af+X/AONUAeQUV6//AMM4+MP+glof/f8Al/8AjVH/AAzj4w/6CWh/9/5f/jVAHkFFev8A/DOPjD/oJaH/AN/5f/jVH/DOPjD/AKCWh/8Af+X/AONUAeQUV6//AMM4+MP+glof/f8Al/8AjVH/AAzj4w/6CWh/9/5f/jVAHkFFev8A/DOPjD/oJaH/AN/5f/jVH/DOPjD/AKCWh/8Af+X/AONUAeQUV6//AMM4+MP+glof/f8Al/8AjVH/AAzj4w/6CWh/9/5f/jVAHkFFev8A/DOPjD/oJaH/AN/5f/jVH/DOPjD/AKCWh/8Af+X/AONUAeQUV6//AMM4+MP+glof/f8Al/8AjVKP2cfF/fUdD/7/AMv/AMaoA8iRC7ADvWjcMlvZCBOrHLGvUY/2dvF0Zz/aOif9/wCX/wCNUS/s7+MJGz/aOh/9/wCX/wCNVSdkK2p5dpcyrI0cgyj/ACsPY1BqNi1nOR1Q8qfavV4v2dvF8bZ/tHQ/wnl/+NVoTfAXxVcWaxSX+jF16Hzpf/jdVdNaiej0PC6K9gP7OPi/PGpaH/3/AJf/AI1Sf8M4+MP+glof/f8Al/8AjVZlHkFFev8A/DOPjD/oJaH/AN/5f/jVH/DOPjD/AKCWh/8Af+X/AONUAeQUV6//AMM4+MP+glof/f8Al/8AjVH/AAzj4w/6CWh/9/5f/jVAHkFFev8A/DOPjD/oJaH/AN/5f/jVH/DOPjD/AKCWh/8Af+X/AONUAeQUV6//AMM4+MP+glof/f8Al/8AjVH/AAzj4w/6CWh/9/5f/jVAHkFFev8A/DOPjD/oJaH/AN/5f/jVH/DOPjD/AKCWh/8Af+X/AONUAeQUV6//AMM4+MP+glof/f8Al/8AjVH/AAzj4w/6CWh/9/5f/jVAHkFFev8A/DOPjD/oJaH/AN/5f/jVH/DOPjD/AKCWh/8Af+X/AONUAeQUV6//AMM4+MP+glof/f8Al/8AjVH/AAzj4w/6CWh/9/5f/jVAHkFFev8A/DOPjD/oJaH/AN/5f/jVH/DOPjD/AKCWh/8Af+X/AONUAeQUV6//AMM4+MP+glof/f8Al/8AjVH/AAzj4w/6CWh/9/5f/jVAHkFFev8A/DOPjD/oJaH/AN/5f/jVH/DOPjD/AKCWh/8Af+X/AONUAeQUV6//AMM4+MP+glof/f8Al/8AjVFAH1BRRRQAUUUUAFFFFABRRRQAUUUUAFFFFABRRRQAUUUUAFFFFABRRRQAUUUUAFFFFABRRRQAUUUUAFFFFABRRRQAUUUUAFFFFABRRRQAUUUUAFFFFABRRRQAUUUUAFFFFABRRRQAUUUUAFFFF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73734" name="Picture 6" descr="https://ss1.bdstatic.com/70cFvXSh_Q1YnxGkpoWK1HF6hhy/it/u=3598338329,1082270682&amp;fm=26&amp;gp=0.jpg"/>
          <p:cNvPicPr>
            <a:picLocks noChangeAspect="1" noChangeArrowheads="1"/>
          </p:cNvPicPr>
          <p:nvPr/>
        </p:nvPicPr>
        <p:blipFill>
          <a:blip r:embed="rId1"/>
          <a:srcRect/>
          <a:stretch>
            <a:fillRect/>
          </a:stretch>
        </p:blipFill>
        <p:spPr bwMode="auto">
          <a:xfrm>
            <a:off x="214282" y="714356"/>
            <a:ext cx="4762500" cy="4533900"/>
          </a:xfrm>
          <a:prstGeom prst="rect">
            <a:avLst/>
          </a:prstGeom>
          <a:noFill/>
        </p:spPr>
      </p:pic>
      <p:sp>
        <p:nvSpPr>
          <p:cNvPr id="13" name="矩形 12"/>
          <p:cNvSpPr/>
          <p:nvPr/>
        </p:nvSpPr>
        <p:spPr>
          <a:xfrm>
            <a:off x="142844" y="571480"/>
            <a:ext cx="9001156" cy="707886"/>
          </a:xfrm>
          <a:prstGeom prst="rect">
            <a:avLst/>
          </a:prstGeom>
          <a:solidFill>
            <a:schemeClr val="accent1"/>
          </a:solidFill>
        </p:spPr>
        <p:txBody>
          <a:bodyPr wrap="square">
            <a:spAutoFit/>
          </a:bodyPr>
          <a:lstStyle/>
          <a:p>
            <a:r>
              <a:rPr lang="zh-CN" altLang="en-US" sz="2000" b="1" i="0" dirty="0" smtClean="0">
                <a:solidFill>
                  <a:srgbClr val="F8F8F8"/>
                </a:solidFill>
              </a:rPr>
              <a:t>金刚石为间接带隙半导体材料，禁带宽度约为５</a:t>
            </a:r>
            <a:r>
              <a:rPr lang="en-US" altLang="zh-CN" sz="2000" b="1" i="0" dirty="0" smtClean="0">
                <a:solidFill>
                  <a:srgbClr val="F8F8F8"/>
                </a:solidFill>
              </a:rPr>
              <a:t>.</a:t>
            </a:r>
            <a:r>
              <a:rPr lang="zh-CN" altLang="en-US" sz="2000" b="1" i="0" dirty="0" smtClean="0">
                <a:solidFill>
                  <a:srgbClr val="F8F8F8"/>
                </a:solidFill>
              </a:rPr>
              <a:t>５ｅＶ，热导率高达２２Ｗ</a:t>
            </a:r>
            <a:r>
              <a:rPr lang="en-US" altLang="zh-CN" sz="2000" b="1" i="0" dirty="0" smtClean="0">
                <a:solidFill>
                  <a:srgbClr val="F8F8F8"/>
                </a:solidFill>
              </a:rPr>
              <a:t>/</a:t>
            </a:r>
            <a:r>
              <a:rPr lang="zh-CN" altLang="en-US" sz="2000" b="1" i="0" dirty="0" smtClean="0">
                <a:solidFill>
                  <a:srgbClr val="F8F8F8"/>
                </a:solidFill>
              </a:rPr>
              <a:t>ｃｍ</a:t>
            </a:r>
            <a:r>
              <a:rPr lang="en-US" altLang="zh-CN" sz="2000" b="1" i="0" dirty="0" smtClean="0">
                <a:solidFill>
                  <a:srgbClr val="F8F8F8"/>
                </a:solidFill>
              </a:rPr>
              <a:t>·</a:t>
            </a:r>
            <a:r>
              <a:rPr lang="zh-CN" altLang="en-US" sz="2000" b="1" i="0" dirty="0" smtClean="0">
                <a:solidFill>
                  <a:srgbClr val="F8F8F8"/>
                </a:solidFill>
              </a:rPr>
              <a:t>Ｋ。室温电子和空穴迁移率高达</a:t>
            </a:r>
            <a:r>
              <a:rPr lang="en-US" altLang="zh-CN" sz="2000" b="1" i="0" dirty="0" smtClean="0">
                <a:solidFill>
                  <a:srgbClr val="F8F8F8"/>
                </a:solidFill>
              </a:rPr>
              <a:t>4500</a:t>
            </a:r>
            <a:r>
              <a:rPr lang="zh-CN" altLang="en-US" sz="2000" b="1" i="0" dirty="0" smtClean="0">
                <a:solidFill>
                  <a:srgbClr val="F8F8F8"/>
                </a:solidFill>
              </a:rPr>
              <a:t>ｃｍ</a:t>
            </a:r>
            <a:r>
              <a:rPr lang="zh-CN" altLang="en-US" sz="2000" b="1" i="0" baseline="30000" dirty="0" smtClean="0">
                <a:solidFill>
                  <a:srgbClr val="F8F8F8"/>
                </a:solidFill>
              </a:rPr>
              <a:t>２</a:t>
            </a:r>
            <a:r>
              <a:rPr lang="en-US" altLang="zh-CN" sz="2000" b="1" i="0" dirty="0" smtClean="0">
                <a:solidFill>
                  <a:srgbClr val="F8F8F8"/>
                </a:solidFill>
              </a:rPr>
              <a:t>/</a:t>
            </a:r>
            <a:r>
              <a:rPr lang="zh-CN" altLang="en-US" sz="2000" b="1" i="0" dirty="0" smtClean="0">
                <a:solidFill>
                  <a:srgbClr val="F8F8F8"/>
                </a:solidFill>
              </a:rPr>
              <a:t>Ｖ</a:t>
            </a:r>
            <a:r>
              <a:rPr lang="en-US" altLang="zh-CN" sz="2000" b="1" i="0" dirty="0" smtClean="0">
                <a:solidFill>
                  <a:srgbClr val="F8F8F8"/>
                </a:solidFill>
              </a:rPr>
              <a:t>·</a:t>
            </a:r>
            <a:r>
              <a:rPr lang="zh-CN" altLang="en-US" sz="2000" b="1" i="0" dirty="0" smtClean="0">
                <a:solidFill>
                  <a:srgbClr val="F8F8F8"/>
                </a:solidFill>
              </a:rPr>
              <a:t>ｓ和</a:t>
            </a:r>
            <a:r>
              <a:rPr lang="en-US" altLang="zh-CN" sz="2000" b="1" i="0" dirty="0" smtClean="0">
                <a:solidFill>
                  <a:srgbClr val="F8F8F8"/>
                </a:solidFill>
              </a:rPr>
              <a:t>3800</a:t>
            </a:r>
            <a:r>
              <a:rPr lang="zh-CN" altLang="en-US" sz="2000" b="1" i="0" dirty="0" smtClean="0">
                <a:solidFill>
                  <a:srgbClr val="F8F8F8"/>
                </a:solidFill>
              </a:rPr>
              <a:t>ｃｍ</a:t>
            </a:r>
            <a:r>
              <a:rPr lang="zh-CN" altLang="en-US" sz="2000" b="1" i="0" baseline="30000" dirty="0" smtClean="0">
                <a:solidFill>
                  <a:srgbClr val="F8F8F8"/>
                </a:solidFill>
              </a:rPr>
              <a:t>２</a:t>
            </a:r>
            <a:r>
              <a:rPr lang="en-US" altLang="zh-CN" sz="2000" b="1" i="0" dirty="0" smtClean="0">
                <a:solidFill>
                  <a:srgbClr val="F8F8F8"/>
                </a:solidFill>
              </a:rPr>
              <a:t>/</a:t>
            </a:r>
            <a:r>
              <a:rPr lang="zh-CN" altLang="en-US" sz="2000" b="1" i="0" dirty="0" smtClean="0">
                <a:solidFill>
                  <a:srgbClr val="F8F8F8"/>
                </a:solidFill>
              </a:rPr>
              <a:t>Ｖ</a:t>
            </a:r>
            <a:r>
              <a:rPr lang="en-US" altLang="zh-CN" sz="2000" b="1" i="0" dirty="0" smtClean="0">
                <a:solidFill>
                  <a:srgbClr val="F8F8F8"/>
                </a:solidFill>
              </a:rPr>
              <a:t>·</a:t>
            </a:r>
            <a:r>
              <a:rPr lang="zh-CN" altLang="en-US" sz="2000" b="1" i="0" dirty="0" smtClean="0">
                <a:solidFill>
                  <a:srgbClr val="F8F8F8"/>
                </a:solidFill>
              </a:rPr>
              <a:t>ｓ</a:t>
            </a:r>
            <a:endParaRPr lang="zh-CN" altLang="en-US" sz="2000" b="1" i="0" dirty="0">
              <a:solidFill>
                <a:srgbClr val="F8F8F8"/>
              </a:solidFill>
            </a:endParaRPr>
          </a:p>
        </p:txBody>
      </p:sp>
      <p:pic>
        <p:nvPicPr>
          <p:cNvPr id="6" name="Picture 3"/>
          <p:cNvPicPr>
            <a:picLocks noChangeAspect="1" noChangeArrowheads="1"/>
          </p:cNvPicPr>
          <p:nvPr/>
        </p:nvPicPr>
        <p:blipFill>
          <a:blip r:embed="rId2"/>
          <a:srcRect l="7692" t="28021" r="29669" b="8681"/>
          <a:stretch>
            <a:fillRect/>
          </a:stretch>
        </p:blipFill>
        <p:spPr>
          <a:xfrm>
            <a:off x="1214414" y="1785926"/>
            <a:ext cx="7215187" cy="4445000"/>
          </a:xfrm>
          <a:prstGeom prst="rect">
            <a:avLst/>
          </a:prstGeom>
        </p:spPr>
      </p:pic>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734"/>
                                        </p:tgtEl>
                                        <p:attrNameLst>
                                          <p:attrName>style.visibility</p:attrName>
                                        </p:attrNameLst>
                                      </p:cBhvr>
                                      <p:to>
                                        <p:strVal val="visible"/>
                                      </p:to>
                                    </p:set>
                                    <p:animEffect transition="in" filter="fade">
                                      <p:cBhvr>
                                        <p:cTn id="7" dur="2000"/>
                                        <p:tgtEl>
                                          <p:spTgt spid="7373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642910" y="0"/>
            <a:ext cx="7886700" cy="992172"/>
          </a:xfrm>
          <a:prstGeom prst="rect">
            <a:avLst/>
          </a:prstGeom>
        </p:spPr>
        <p:txBody>
          <a:bodyPr>
            <a:normAutofit/>
          </a:body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2800" b="1" i="0" u="none" strike="noStrike" kern="1200" cap="none" spc="0" normalizeH="0" baseline="0" noProof="0" dirty="0" smtClean="0">
                <a:ln>
                  <a:noFill/>
                </a:ln>
                <a:solidFill>
                  <a:schemeClr val="tx1"/>
                </a:solidFill>
                <a:effectLst/>
                <a:uLnTx/>
                <a:uFillTx/>
                <a:latin typeface="+mj-lt"/>
                <a:ea typeface="+mj-ea"/>
                <a:cs typeface="+mj-cs"/>
              </a:rPr>
              <a:t>超宽禁带半导体：金刚石</a:t>
            </a:r>
            <a:endParaRPr kumimoji="0" lang="zh-CN" altLang="en-US" sz="2800" b="0" i="0" u="none" strike="noStrike" kern="1200" cap="none" spc="0" normalizeH="0" baseline="-25000" noProof="0" dirty="0">
              <a:ln>
                <a:noFill/>
              </a:ln>
              <a:solidFill>
                <a:schemeClr val="tx1"/>
              </a:solidFill>
              <a:effectLst/>
              <a:uLnTx/>
              <a:uFillTx/>
              <a:latin typeface="+mj-lt"/>
              <a:ea typeface="+mj-ea"/>
              <a:cs typeface="+mj-cs"/>
            </a:endParaRPr>
          </a:p>
        </p:txBody>
      </p:sp>
      <p:sp>
        <p:nvSpPr>
          <p:cNvPr id="3" name="内容占位符 2"/>
          <p:cNvSpPr txBox="1"/>
          <p:nvPr/>
        </p:nvSpPr>
        <p:spPr>
          <a:xfrm>
            <a:off x="142844" y="714356"/>
            <a:ext cx="8786874" cy="6143644"/>
          </a:xfrm>
          <a:prstGeom prst="rect">
            <a:avLst/>
          </a:prstGeom>
        </p:spPr>
        <p:txBody>
          <a:bodyPr>
            <a:normAutofit fontScale="92500" lnSpcReduction="20000"/>
          </a:bodyPr>
          <a:lstStyle/>
          <a:p>
            <a:pPr>
              <a:lnSpc>
                <a:spcPct val="150000"/>
              </a:lnSpc>
            </a:pPr>
            <a:r>
              <a:rPr lang="en-US" altLang="zh-CN" sz="1800" i="0" dirty="0" smtClean="0"/>
              <a:t>1954</a:t>
            </a:r>
            <a:r>
              <a:rPr lang="zh-CN" altLang="en-US" sz="1800" i="0" dirty="0" smtClean="0"/>
              <a:t>年美国</a:t>
            </a:r>
            <a:r>
              <a:rPr lang="en-US" sz="1800" i="0" dirty="0" smtClean="0"/>
              <a:t>GE</a:t>
            </a:r>
            <a:r>
              <a:rPr lang="zh-CN" altLang="en-US" sz="1800" i="0" dirty="0" smtClean="0"/>
              <a:t>公司研制成功了世界上第一颗人造金刚石。</a:t>
            </a:r>
            <a:endParaRPr lang="en-US" altLang="zh-CN" sz="1800" i="0" dirty="0" smtClean="0"/>
          </a:p>
          <a:p>
            <a:pPr>
              <a:lnSpc>
                <a:spcPct val="150000"/>
              </a:lnSpc>
            </a:pPr>
            <a:r>
              <a:rPr lang="en-US" altLang="zh-CN" sz="1800" i="0" dirty="0" smtClean="0"/>
              <a:t>1963</a:t>
            </a:r>
            <a:r>
              <a:rPr lang="zh-CN" altLang="en-US" sz="1800" i="0" dirty="0" smtClean="0"/>
              <a:t>年</a:t>
            </a:r>
            <a:r>
              <a:rPr lang="en-US" altLang="zh-CN" sz="1800" i="0" dirty="0" smtClean="0"/>
              <a:t>12</a:t>
            </a:r>
            <a:r>
              <a:rPr lang="zh-CN" altLang="en-US" sz="1800" i="0" dirty="0" smtClean="0"/>
              <a:t>月</a:t>
            </a:r>
            <a:r>
              <a:rPr lang="en-US" altLang="zh-CN" sz="1800" i="0" dirty="0" smtClean="0"/>
              <a:t>6</a:t>
            </a:r>
            <a:r>
              <a:rPr lang="zh-CN" altLang="en-US" sz="1800" i="0" dirty="0" smtClean="0"/>
              <a:t>日，我国原机械工业部研磨研究所等以石墨粉为原料，在两面顶超高装置上获得人造金刚石。</a:t>
            </a:r>
            <a:endParaRPr lang="en-US" altLang="zh-CN" sz="1800" i="0" dirty="0" smtClean="0"/>
          </a:p>
          <a:p>
            <a:pPr>
              <a:lnSpc>
                <a:spcPct val="150000"/>
              </a:lnSpc>
            </a:pPr>
            <a:r>
              <a:rPr lang="zh-CN" altLang="en-US" sz="1800" i="0" dirty="0" smtClean="0"/>
              <a:t>单晶金刚石衬底的制备开始于上世纪</a:t>
            </a:r>
            <a:r>
              <a:rPr lang="en-US" altLang="zh-CN" sz="1800" i="0" dirty="0" smtClean="0"/>
              <a:t>90</a:t>
            </a:r>
            <a:r>
              <a:rPr lang="zh-CN" altLang="en-US" sz="1800" i="0" dirty="0" smtClean="0"/>
              <a:t>年代。</a:t>
            </a:r>
            <a:r>
              <a:rPr lang="en-US" altLang="zh-CN" sz="1800" i="0" dirty="0" smtClean="0"/>
              <a:t>1995</a:t>
            </a:r>
            <a:r>
              <a:rPr lang="zh-CN" altLang="en-US" sz="1800" i="0" dirty="0" smtClean="0"/>
              <a:t>年</a:t>
            </a:r>
            <a:r>
              <a:rPr lang="en-US" altLang="zh-CN" sz="1800" i="0" dirty="0" err="1" smtClean="0"/>
              <a:t>G.Janssen</a:t>
            </a:r>
            <a:r>
              <a:rPr lang="zh-CN" altLang="en-US" sz="1800" i="0" dirty="0" smtClean="0"/>
              <a:t>等人首先提出了马赛克拼接大面积的金刚石衬底生长法。</a:t>
            </a:r>
            <a:endParaRPr lang="en-US" altLang="zh-CN" sz="1800" i="0" dirty="0" smtClean="0"/>
          </a:p>
          <a:p>
            <a:pPr>
              <a:lnSpc>
                <a:spcPct val="150000"/>
              </a:lnSpc>
            </a:pPr>
            <a:r>
              <a:rPr lang="en-US" altLang="zh-CN" sz="1800" i="0" dirty="0" smtClean="0"/>
              <a:t>2002</a:t>
            </a:r>
            <a:r>
              <a:rPr lang="zh-CN" altLang="en-US" sz="1800" i="0" dirty="0" smtClean="0"/>
              <a:t>年，美国卡内基研究所的Ｃ．Ｙａｎ等人在高微波功率、高甲烷与氢气体积流量比、较高生长气压（</a:t>
            </a:r>
            <a:r>
              <a:rPr lang="en-US" altLang="zh-CN" sz="1800" i="0" dirty="0" smtClean="0"/>
              <a:t>200Torr</a:t>
            </a:r>
            <a:r>
              <a:rPr lang="zh-CN" altLang="en-US" sz="1800" i="0" dirty="0" smtClean="0"/>
              <a:t>）、添加少量氮气并采用优化的ＭＰＣＶＤ反应室结构的条件下，将单晶金刚石的生长速率提高至</a:t>
            </a:r>
            <a:r>
              <a:rPr lang="zh-CN" altLang="el-GR" sz="1800" i="0" dirty="0" smtClean="0"/>
              <a:t>１５０</a:t>
            </a:r>
            <a:r>
              <a:rPr lang="el-GR" altLang="zh-CN" sz="1800" i="0" dirty="0" smtClean="0"/>
              <a:t>μ</a:t>
            </a:r>
            <a:r>
              <a:rPr lang="zh-CN" altLang="en-US" sz="1800" i="0" dirty="0" smtClean="0"/>
              <a:t>ｍ／ｈ。</a:t>
            </a:r>
            <a:endParaRPr lang="en-US" altLang="zh-CN" sz="1800" i="0" dirty="0" smtClean="0"/>
          </a:p>
          <a:p>
            <a:pPr>
              <a:lnSpc>
                <a:spcPct val="150000"/>
              </a:lnSpc>
            </a:pPr>
            <a:r>
              <a:rPr lang="en-US" altLang="zh-CN" sz="1800" i="0" dirty="0" smtClean="0"/>
              <a:t>2008</a:t>
            </a:r>
            <a:r>
              <a:rPr lang="zh-CN" altLang="en-US" sz="1800" i="0" dirty="0" smtClean="0"/>
              <a:t>年，Ｎ．Ｔｏｋｕｄａ 等人采用原子台阶生长模式实现了原子级平整表面的（１１１）单晶金刚石。</a:t>
            </a:r>
            <a:endParaRPr lang="en-US" altLang="zh-CN" sz="1800" i="0" dirty="0" smtClean="0"/>
          </a:p>
          <a:p>
            <a:pPr>
              <a:lnSpc>
                <a:spcPct val="150000"/>
              </a:lnSpc>
            </a:pPr>
            <a:r>
              <a:rPr lang="en-US" altLang="zh-CN" sz="1800" i="0" dirty="0" smtClean="0"/>
              <a:t>2014</a:t>
            </a:r>
            <a:r>
              <a:rPr lang="zh-CN" altLang="en-US" sz="1800" i="0" dirty="0" smtClean="0"/>
              <a:t>年，Ｈ．Ｙａｍａｄａ等人采用</a:t>
            </a:r>
            <a:r>
              <a:rPr lang="en-US" altLang="zh-CN" sz="1800" i="0" dirty="0" smtClean="0"/>
              <a:t>24</a:t>
            </a:r>
            <a:r>
              <a:rPr lang="zh-CN" altLang="en-US" sz="1800" i="0" dirty="0" smtClean="0"/>
              <a:t>块１０ｍｍ</a:t>
            </a:r>
            <a:r>
              <a:rPr lang="en-US" altLang="zh-CN" sz="1800" i="0" dirty="0" smtClean="0"/>
              <a:t>×</a:t>
            </a:r>
            <a:r>
              <a:rPr lang="zh-CN" altLang="en-US" sz="1800" i="0" dirty="0" smtClean="0"/>
              <a:t>１０ｍｍ的衬底成功制备出４０ｍｍ</a:t>
            </a:r>
            <a:r>
              <a:rPr lang="en-US" altLang="zh-CN" sz="1800" i="0" dirty="0" smtClean="0"/>
              <a:t>×</a:t>
            </a:r>
            <a:r>
              <a:rPr lang="zh-CN" altLang="en-US" sz="1800" i="0" dirty="0" smtClean="0"/>
              <a:t>６０ｍｍ的２英寸（１英寸＝２．５４ｃｍ）单晶金刚石衬底。</a:t>
            </a:r>
            <a:endParaRPr lang="en-US" altLang="zh-CN" sz="1800" i="0" dirty="0" smtClean="0"/>
          </a:p>
          <a:p>
            <a:pPr>
              <a:lnSpc>
                <a:spcPct val="150000"/>
              </a:lnSpc>
            </a:pPr>
            <a:r>
              <a:rPr lang="zh-CN" altLang="en-US" sz="1800" i="0" dirty="0" smtClean="0"/>
              <a:t>金刚石掺杂方面</a:t>
            </a:r>
            <a:r>
              <a:rPr lang="en-US" altLang="zh-CN" sz="1800" i="0" dirty="0" smtClean="0"/>
              <a:t>1998</a:t>
            </a:r>
            <a:r>
              <a:rPr lang="zh-CN" altLang="en-US" sz="1800" i="0" dirty="0" smtClean="0"/>
              <a:t>年，</a:t>
            </a:r>
            <a:r>
              <a:rPr lang="en-US" altLang="zh-CN" sz="1800" i="0" dirty="0" err="1" smtClean="0"/>
              <a:t>S.Yamanaka</a:t>
            </a:r>
            <a:r>
              <a:rPr lang="zh-CN" altLang="en-US" sz="1800" i="0" dirty="0" smtClean="0"/>
              <a:t>等人在低的微波功率下首次实现了（００１）面金刚石的Ｂ掺杂，霍尔空穴迁移率在</a:t>
            </a:r>
            <a:r>
              <a:rPr lang="en-US" altLang="zh-CN" sz="1800" i="0" dirty="0" smtClean="0"/>
              <a:t>290K</a:t>
            </a:r>
            <a:r>
              <a:rPr lang="zh-CN" altLang="en-US" sz="1800" i="0" dirty="0" smtClean="0"/>
              <a:t>时为</a:t>
            </a:r>
            <a:r>
              <a:rPr lang="en-US" altLang="zh-CN" sz="1800" i="0" dirty="0" smtClean="0"/>
              <a:t>1840</a:t>
            </a:r>
            <a:r>
              <a:rPr lang="zh-CN" altLang="en-US" sz="1800" i="0" dirty="0" smtClean="0"/>
              <a:t>ｃｍ２／Ｖ</a:t>
            </a:r>
            <a:r>
              <a:rPr lang="en-US" altLang="zh-CN" sz="1800" i="0" dirty="0" smtClean="0"/>
              <a:t>·</a:t>
            </a:r>
            <a:r>
              <a:rPr lang="zh-CN" altLang="en-US" sz="1800" i="0" dirty="0" smtClean="0"/>
              <a:t>ｓ。</a:t>
            </a:r>
            <a:endParaRPr lang="en-US" altLang="zh-CN" sz="1800" i="0" dirty="0" smtClean="0"/>
          </a:p>
          <a:p>
            <a:pPr>
              <a:lnSpc>
                <a:spcPct val="150000"/>
              </a:lnSpc>
            </a:pPr>
            <a:r>
              <a:rPr lang="en-US" altLang="zh-CN" sz="1800" i="0" dirty="0" smtClean="0"/>
              <a:t>1997</a:t>
            </a:r>
            <a:r>
              <a:rPr lang="zh-CN" altLang="en-US" sz="1800" i="0" dirty="0" smtClean="0"/>
              <a:t>年，</a:t>
            </a:r>
            <a:r>
              <a:rPr lang="en-US" altLang="zh-CN" sz="1800" i="0" dirty="0" err="1" smtClean="0"/>
              <a:t>S.Koizumi</a:t>
            </a:r>
            <a:r>
              <a:rPr lang="zh-CN" altLang="en-US" sz="1800" i="0" dirty="0" smtClean="0"/>
              <a:t>人第一次实现了金刚石</a:t>
            </a:r>
            <a:r>
              <a:rPr lang="en-US" altLang="zh-CN" sz="1800" i="0" dirty="0" smtClean="0"/>
              <a:t>(111)</a:t>
            </a:r>
            <a:r>
              <a:rPr lang="zh-CN" altLang="en-US" sz="1800" i="0" dirty="0" smtClean="0"/>
              <a:t>面的Ｐ掺杂，杂质浓度为</a:t>
            </a:r>
            <a:r>
              <a:rPr lang="en-US" altLang="zh-CN" sz="1800" i="0" dirty="0" smtClean="0"/>
              <a:t>2.5×</a:t>
            </a:r>
            <a:r>
              <a:rPr lang="zh-CN" altLang="en-US" sz="1800" i="0" dirty="0" smtClean="0"/>
              <a:t>１０</a:t>
            </a:r>
            <a:r>
              <a:rPr lang="zh-CN" altLang="en-US" sz="1800" i="0" baseline="30000" dirty="0" smtClean="0"/>
              <a:t>１９</a:t>
            </a:r>
            <a:r>
              <a:rPr lang="zh-CN" altLang="en-US" sz="1800" i="0" dirty="0" smtClean="0"/>
              <a:t>ｃｍ</a:t>
            </a:r>
            <a:r>
              <a:rPr lang="zh-CN" altLang="en-US" sz="1800" i="0" baseline="30000" dirty="0" smtClean="0"/>
              <a:t>－３</a:t>
            </a:r>
            <a:r>
              <a:rPr lang="zh-CN" altLang="en-US" sz="1800" i="0" dirty="0" smtClean="0"/>
              <a:t>。</a:t>
            </a:r>
            <a:r>
              <a:rPr lang="en-US" altLang="zh-CN" sz="1800" i="0" dirty="0" smtClean="0"/>
              <a:t>500</a:t>
            </a:r>
            <a:r>
              <a:rPr lang="zh-CN" altLang="en-US" sz="1800" i="0" dirty="0" smtClean="0"/>
              <a:t>Ｋ 时载流子浓度大于１０</a:t>
            </a:r>
            <a:r>
              <a:rPr lang="zh-CN" altLang="en-US" sz="1800" i="0" baseline="30000" dirty="0" smtClean="0"/>
              <a:t>１</a:t>
            </a:r>
            <a:r>
              <a:rPr lang="en-US" altLang="zh-CN" sz="1800" i="0" baseline="30000" dirty="0" smtClean="0"/>
              <a:t>5</a:t>
            </a:r>
            <a:r>
              <a:rPr lang="zh-CN" altLang="en-US" sz="1800" i="0" dirty="0" smtClean="0"/>
              <a:t>ｃｍ</a:t>
            </a:r>
            <a:r>
              <a:rPr lang="zh-CN" altLang="en-US" sz="1800" i="0" baseline="30000" dirty="0" smtClean="0"/>
              <a:t>－３ </a:t>
            </a:r>
            <a:r>
              <a:rPr lang="zh-CN" altLang="en-US" sz="1800" i="0" dirty="0" smtClean="0"/>
              <a:t>，电阻率小于１００</a:t>
            </a:r>
            <a:r>
              <a:rPr lang="en-US" altLang="zh-CN" sz="1800" i="0" dirty="0" smtClean="0"/>
              <a:t>Ω·</a:t>
            </a:r>
            <a:r>
              <a:rPr lang="zh-CN" altLang="en-US" sz="1800" i="0" dirty="0" smtClean="0"/>
              <a:t>ｃｍ，但霍尔电子迁移率只有２３ｃｍ２／ Ｖ</a:t>
            </a:r>
            <a:r>
              <a:rPr lang="en-US" altLang="zh-CN" sz="1800" i="0" dirty="0" smtClean="0"/>
              <a:t>·</a:t>
            </a:r>
            <a:r>
              <a:rPr lang="zh-CN" altLang="en-US" sz="1800" i="0" dirty="0" smtClean="0"/>
              <a:t>ｓ。</a:t>
            </a:r>
            <a:r>
              <a:rPr lang="en-US" altLang="zh-CN" sz="1800" i="0" dirty="0" smtClean="0"/>
              <a:t>N</a:t>
            </a:r>
            <a:r>
              <a:rPr lang="zh-CN" altLang="en-US" sz="1800" i="0" dirty="0" smtClean="0"/>
              <a:t>掺杂目前仍然是金刚石器件应用的难点。</a:t>
            </a:r>
            <a:endParaRPr lang="en-US" altLang="zh-CN" sz="1800" i="0" dirty="0" smtClean="0"/>
          </a:p>
          <a:p>
            <a:pPr>
              <a:lnSpc>
                <a:spcPct val="150000"/>
              </a:lnSpc>
            </a:pPr>
            <a:endParaRPr lang="en-US" altLang="zh-CN" sz="1800" i="0" dirty="0" smtClean="0"/>
          </a:p>
          <a:p>
            <a:pPr>
              <a:lnSpc>
                <a:spcPct val="150000"/>
              </a:lnSpc>
            </a:pPr>
            <a:endParaRPr lang="en-US" altLang="zh-CN" sz="1800" i="0" dirty="0" smtClean="0"/>
          </a:p>
          <a:p>
            <a:pPr>
              <a:lnSpc>
                <a:spcPct val="150000"/>
              </a:lnSpc>
            </a:pPr>
            <a:endParaRPr lang="en-US" altLang="zh-CN" sz="1800" i="0" dirty="0" smtClean="0"/>
          </a:p>
          <a:p>
            <a:pPr>
              <a:lnSpc>
                <a:spcPct val="150000"/>
              </a:lnSpc>
            </a:pPr>
            <a:endParaRPr lang="en-US" altLang="zh-CN" sz="1800" i="0" dirty="0" smtClean="0"/>
          </a:p>
          <a:p>
            <a:pPr>
              <a:lnSpc>
                <a:spcPct val="150000"/>
              </a:lnSpc>
            </a:pPr>
            <a:endParaRPr lang="zh-CN" altLang="en-US" sz="1800" i="0" dirty="0" smtClean="0"/>
          </a:p>
          <a:p>
            <a:pPr>
              <a:lnSpc>
                <a:spcPct val="150000"/>
              </a:lnSpc>
            </a:pPr>
            <a:endParaRPr lang="en-US" altLang="zh-CN" sz="1800" i="0" dirty="0" smtClean="0"/>
          </a:p>
          <a:p>
            <a:pPr>
              <a:lnSpc>
                <a:spcPct val="150000"/>
              </a:lnSpc>
            </a:pPr>
            <a:endParaRPr lang="zh-CN" altLang="en-US" sz="1800" i="0" dirty="0" smtClean="0"/>
          </a:p>
          <a:p>
            <a:pPr>
              <a:lnSpc>
                <a:spcPct val="150000"/>
              </a:lnSpc>
            </a:pPr>
            <a:endParaRPr lang="en-US" altLang="zh-CN" sz="1800" i="0" dirty="0" smtClean="0"/>
          </a:p>
          <a:p>
            <a:pPr>
              <a:lnSpc>
                <a:spcPct val="150000"/>
              </a:lnSpc>
            </a:pPr>
            <a:endParaRPr lang="en-US" altLang="zh-CN" sz="1800" i="0" dirty="0" smtClean="0"/>
          </a:p>
          <a:p>
            <a:pPr>
              <a:lnSpc>
                <a:spcPct val="150000"/>
              </a:lnSpc>
            </a:pPr>
            <a:endParaRPr kumimoji="0" lang="zh-CN" altLang="en-US" sz="18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pull dir="l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1"/>
          <a:srcRect/>
          <a:stretch>
            <a:fillRect/>
          </a:stretch>
        </p:blipFill>
        <p:spPr bwMode="auto">
          <a:xfrm>
            <a:off x="357158" y="3714752"/>
            <a:ext cx="8598919" cy="2928958"/>
          </a:xfrm>
          <a:prstGeom prst="rect">
            <a:avLst/>
          </a:prstGeom>
          <a:noFill/>
          <a:ln w="9525">
            <a:noFill/>
            <a:miter lim="800000"/>
            <a:headEnd/>
            <a:tailEnd/>
          </a:ln>
          <a:effectLst/>
        </p:spPr>
      </p:pic>
      <p:pic>
        <p:nvPicPr>
          <p:cNvPr id="87043" name="Picture 3"/>
          <p:cNvPicPr>
            <a:picLocks noChangeAspect="1" noChangeArrowheads="1"/>
          </p:cNvPicPr>
          <p:nvPr/>
        </p:nvPicPr>
        <p:blipFill>
          <a:blip r:embed="rId2"/>
          <a:srcRect/>
          <a:stretch>
            <a:fillRect/>
          </a:stretch>
        </p:blipFill>
        <p:spPr bwMode="auto">
          <a:xfrm>
            <a:off x="1714480" y="214290"/>
            <a:ext cx="6386501" cy="3424316"/>
          </a:xfrm>
          <a:prstGeom prst="rect">
            <a:avLst/>
          </a:prstGeom>
          <a:noFill/>
          <a:ln w="9525">
            <a:noFill/>
            <a:miter lim="800000"/>
            <a:headEnd/>
            <a:tailEnd/>
          </a:ln>
          <a:effectLst/>
        </p:spPr>
      </p:pic>
      <p:sp>
        <p:nvSpPr>
          <p:cNvPr id="5" name="矩形 4"/>
          <p:cNvSpPr/>
          <p:nvPr/>
        </p:nvSpPr>
        <p:spPr>
          <a:xfrm>
            <a:off x="2071670" y="6488668"/>
            <a:ext cx="4572000" cy="369332"/>
          </a:xfrm>
          <a:prstGeom prst="rect">
            <a:avLst/>
          </a:prstGeom>
        </p:spPr>
        <p:txBody>
          <a:bodyPr>
            <a:spAutoFit/>
          </a:bodyPr>
          <a:lstStyle/>
          <a:p>
            <a:r>
              <a:rPr lang="en-US" altLang="zh-CN" sz="1800" b="1" dirty="0" smtClean="0"/>
              <a:t>J. Phys. D: Appl. Phys. 53 (2020) 093001</a:t>
            </a:r>
            <a:endParaRPr lang="zh-CN" altLang="en-US" sz="1800" b="1" dirty="0"/>
          </a:p>
        </p:txBody>
      </p:sp>
      <p:sp>
        <p:nvSpPr>
          <p:cNvPr id="6" name="矩形 5"/>
          <p:cNvSpPr/>
          <p:nvPr/>
        </p:nvSpPr>
        <p:spPr>
          <a:xfrm>
            <a:off x="6143636" y="4286256"/>
            <a:ext cx="857256" cy="228601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pull dir="l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vert="horz" wrap="square" anchor="ctr"/>
          <a:lstStyle/>
          <a:p>
            <a:pPr>
              <a:buNone/>
            </a:pPr>
            <a:r>
              <a:rPr lang="zh-CN" altLang="en-US" b="1" dirty="0">
                <a:solidFill>
                  <a:srgbClr val="0070C0"/>
                </a:solidFill>
              </a:rPr>
              <a:t>课程内容</a:t>
            </a:r>
            <a:endParaRPr lang="zh-CN" altLang="en-US" b="1" dirty="0">
              <a:solidFill>
                <a:srgbClr val="0070C0"/>
              </a:solidFill>
            </a:endParaRPr>
          </a:p>
        </p:txBody>
      </p:sp>
      <p:sp>
        <p:nvSpPr>
          <p:cNvPr id="3" name="内容占位符 2"/>
          <p:cNvSpPr>
            <a:spLocks noGrp="1"/>
          </p:cNvSpPr>
          <p:nvPr>
            <p:ph idx="1"/>
          </p:nvPr>
        </p:nvSpPr>
        <p:spPr>
          <a:solidFill>
            <a:srgbClr val="FFC000"/>
          </a:solidFill>
        </p:spPr>
        <p:txBody>
          <a:bodyPr vert="horz" rtlCol="0">
            <a:normAutofit fontScale="67500" lnSpcReduction="20000"/>
          </a:bodyPr>
          <a:lstStyle/>
          <a:p>
            <a:pPr marL="342900" marR="0" lvl="0" indent="-342900" algn="l" defTabSz="914400" rtl="0" eaLnBrk="1" fontAlgn="auto" latinLnBrk="0" hangingPunct="1">
              <a:lnSpc>
                <a:spcPct val="150000"/>
              </a:lnSpc>
              <a:spcBef>
                <a:spcPct val="20000"/>
              </a:spcBef>
              <a:spcAft>
                <a:spcPts val="0"/>
              </a:spcAft>
              <a:buClr>
                <a:schemeClr val="tx2"/>
              </a:buClr>
              <a:buSzPct val="50000"/>
              <a:buFont typeface="Wingdings 2" panose="05020102010507070707"/>
              <a:buNone/>
              <a:defRPr/>
            </a:pPr>
            <a:r>
              <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第五章 发光材料与器件（</a:t>
            </a:r>
            <a:r>
              <a:rPr kumimoji="0" lang="en-US"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1</a:t>
            </a:r>
            <a:r>
              <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a:t>
            </a:r>
            <a:endParaRPr kumimoji="0" lang="en-US" altLang="zh-CN"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endParaRPr>
          </a:p>
          <a:p>
            <a:pPr marL="342900" marR="0" lvl="0" indent="-342900" algn="l" defTabSz="914400" rtl="0" eaLnBrk="1" fontAlgn="auto" latinLnBrk="0" hangingPunct="1">
              <a:lnSpc>
                <a:spcPct val="150000"/>
              </a:lnSpc>
              <a:spcBef>
                <a:spcPct val="20000"/>
              </a:spcBef>
              <a:spcAft>
                <a:spcPts val="0"/>
              </a:spcAft>
              <a:buClr>
                <a:schemeClr val="tx2"/>
              </a:buClr>
              <a:buSzPct val="50000"/>
              <a:buFont typeface="Wingdings 2" panose="05020102010507070707"/>
              <a:buNone/>
              <a:defRPr/>
            </a:pPr>
            <a:r>
              <a:rPr kumimoji="0" lang="en-US" altLang="zh-CN"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UV</a:t>
            </a:r>
            <a:r>
              <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 </a:t>
            </a:r>
            <a:r>
              <a:rPr kumimoji="0" lang="en-US" altLang="zh-CN"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LED</a:t>
            </a:r>
            <a:r>
              <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a:t>
            </a:r>
            <a:r>
              <a:rPr kumimoji="0" lang="en-US" altLang="zh-CN"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micro</a:t>
            </a:r>
            <a:r>
              <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 </a:t>
            </a:r>
            <a:r>
              <a:rPr kumimoji="0" lang="en-US" altLang="zh-CN"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LED</a:t>
            </a:r>
            <a:r>
              <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，大功率激光器，纳米激光器，</a:t>
            </a:r>
            <a:r>
              <a:rPr kumimoji="0" lang="en-US" altLang="zh-CN"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THz</a:t>
            </a:r>
            <a:r>
              <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光源，单光子源</a:t>
            </a:r>
            <a:r>
              <a:rPr kumimoji="0" lang="en-US" altLang="zh-CN"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 </a:t>
            </a:r>
            <a:endPar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endParaRPr>
          </a:p>
          <a:p>
            <a:pPr marL="342900" marR="0" lvl="0" indent="-342900" algn="l" defTabSz="914400" rtl="0" eaLnBrk="1" fontAlgn="auto" latinLnBrk="0" hangingPunct="1">
              <a:lnSpc>
                <a:spcPct val="150000"/>
              </a:lnSpc>
              <a:spcBef>
                <a:spcPct val="20000"/>
              </a:spcBef>
              <a:spcAft>
                <a:spcPts val="0"/>
              </a:spcAft>
              <a:buClr>
                <a:schemeClr val="tx2"/>
              </a:buClr>
              <a:buSzPct val="50000"/>
              <a:buFont typeface="Wingdings 2" panose="05020102010507070707"/>
              <a:buNone/>
              <a:defRPr/>
            </a:pPr>
            <a:r>
              <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第六章 电子材料与器件（</a:t>
            </a:r>
            <a:r>
              <a:rPr kumimoji="0" lang="en-US"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1</a:t>
            </a:r>
            <a:r>
              <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a:t>
            </a:r>
            <a:endParaRPr kumimoji="0" lang="en-US" altLang="zh-CN"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endParaRPr>
          </a:p>
          <a:p>
            <a:pPr marL="342900" marR="0" lvl="0" indent="-342900" algn="l" defTabSz="914400" rtl="0" eaLnBrk="1" fontAlgn="auto" latinLnBrk="0" hangingPunct="1">
              <a:lnSpc>
                <a:spcPct val="150000"/>
              </a:lnSpc>
              <a:spcBef>
                <a:spcPct val="20000"/>
              </a:spcBef>
              <a:spcAft>
                <a:spcPts val="0"/>
              </a:spcAft>
              <a:buClr>
                <a:schemeClr val="tx2"/>
              </a:buClr>
              <a:buSzPct val="50000"/>
              <a:buFont typeface="Wingdings 2" panose="05020102010507070707"/>
              <a:buNone/>
              <a:defRPr/>
            </a:pPr>
            <a:r>
              <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微波功率器件，电力电子器件，自旋电子学器件</a:t>
            </a:r>
            <a:endPar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endParaRPr>
          </a:p>
          <a:p>
            <a:pPr marL="342900" marR="0" lvl="0" indent="-342900" algn="l" defTabSz="914400" rtl="0" eaLnBrk="1" fontAlgn="auto" latinLnBrk="0" hangingPunct="1">
              <a:lnSpc>
                <a:spcPct val="150000"/>
              </a:lnSpc>
              <a:spcBef>
                <a:spcPct val="20000"/>
              </a:spcBef>
              <a:spcAft>
                <a:spcPts val="0"/>
              </a:spcAft>
              <a:buClr>
                <a:schemeClr val="tx2"/>
              </a:buClr>
              <a:buSzPct val="50000"/>
              <a:buFont typeface="Wingdings 2" panose="05020102010507070707"/>
              <a:buNone/>
              <a:defRPr/>
            </a:pPr>
            <a:r>
              <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第七章 光电探测器与化学生物传感器（</a:t>
            </a:r>
            <a:r>
              <a:rPr kumimoji="0" lang="en-US"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1</a:t>
            </a:r>
            <a:r>
              <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a:t>
            </a:r>
            <a:endParaRPr kumimoji="0" lang="en-US" altLang="zh-CN"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endParaRPr>
          </a:p>
          <a:p>
            <a:pPr marL="342900" marR="0" lvl="0" indent="-342900" algn="l" defTabSz="914400" rtl="0" eaLnBrk="1" fontAlgn="auto" latinLnBrk="0" hangingPunct="1">
              <a:lnSpc>
                <a:spcPct val="150000"/>
              </a:lnSpc>
              <a:spcBef>
                <a:spcPct val="20000"/>
              </a:spcBef>
              <a:spcAft>
                <a:spcPts val="0"/>
              </a:spcAft>
              <a:buClr>
                <a:schemeClr val="tx2"/>
              </a:buClr>
              <a:buSzPct val="50000"/>
              <a:buFont typeface="Wingdings 2" panose="05020102010507070707"/>
              <a:buNone/>
              <a:defRPr/>
            </a:pPr>
            <a:r>
              <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紫外探测器，太阳能电池，气体传感器，生物传感器，光解水</a:t>
            </a:r>
            <a:endPar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endParaRPr>
          </a:p>
          <a:p>
            <a:pPr marL="342900" marR="0" lvl="0" indent="-342900" algn="l" defTabSz="914400" rtl="0" eaLnBrk="1" fontAlgn="auto" latinLnBrk="0" hangingPunct="1">
              <a:lnSpc>
                <a:spcPct val="150000"/>
              </a:lnSpc>
              <a:spcBef>
                <a:spcPct val="20000"/>
              </a:spcBef>
              <a:spcAft>
                <a:spcPts val="0"/>
              </a:spcAft>
              <a:buClr>
                <a:schemeClr val="tx2"/>
              </a:buClr>
              <a:buSzPct val="50000"/>
              <a:buFont typeface="Wingdings 2" panose="05020102010507070707"/>
              <a:buNone/>
              <a:defRPr/>
            </a:pPr>
            <a:r>
              <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第八章 低维半导体材料（</a:t>
            </a:r>
            <a:r>
              <a:rPr kumimoji="0" lang="en-US"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1</a:t>
            </a:r>
            <a:r>
              <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a:t>
            </a:r>
            <a:endParaRPr kumimoji="0" lang="en-US" altLang="zh-CN"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endParaRPr>
          </a:p>
          <a:p>
            <a:pPr marL="342900" marR="0" lvl="0" indent="-342900" algn="l" defTabSz="914400" rtl="0" eaLnBrk="1" fontAlgn="auto" latinLnBrk="0" hangingPunct="1">
              <a:lnSpc>
                <a:spcPct val="150000"/>
              </a:lnSpc>
              <a:spcBef>
                <a:spcPct val="20000"/>
              </a:spcBef>
              <a:spcAft>
                <a:spcPts val="0"/>
              </a:spcAft>
              <a:buClr>
                <a:schemeClr val="tx2"/>
              </a:buClr>
              <a:buSzPct val="50000"/>
              <a:buFont typeface="Wingdings 2" panose="05020102010507070707"/>
              <a:buNone/>
              <a:defRPr/>
            </a:pPr>
            <a:r>
              <a:rPr kumimoji="0" lang="en-US" altLang="zh-CN"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MoS</a:t>
            </a:r>
            <a:r>
              <a:rPr kumimoji="0" lang="en-US" altLang="zh-CN" sz="2600" b="1" i="0" u="none" strike="noStrike" kern="1200" cap="none" spc="0" normalizeH="0" baseline="-25000" noProof="0" dirty="0" smtClean="0">
                <a:ln>
                  <a:noFill/>
                </a:ln>
                <a:solidFill>
                  <a:schemeClr val="tx1"/>
                </a:solidFill>
                <a:effectLst/>
                <a:uLnTx/>
                <a:uFillTx/>
                <a:latin typeface="黑体" panose="02010609060101010101" pitchFamily="49" charset="-122"/>
                <a:ea typeface="黑体" panose="02010609060101010101" pitchFamily="49" charset="-122"/>
              </a:rPr>
              <a:t>2</a:t>
            </a:r>
            <a:r>
              <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，石墨烯，谷电子学，量子霍尔效应</a:t>
            </a:r>
            <a:endPar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endParaRPr>
          </a:p>
          <a:p>
            <a:pPr marL="342900" marR="0" lvl="0" indent="-342900" algn="l" defTabSz="914400" rtl="0" eaLnBrk="1" fontAlgn="auto" latinLnBrk="0" hangingPunct="1">
              <a:lnSpc>
                <a:spcPct val="150000"/>
              </a:lnSpc>
              <a:spcBef>
                <a:spcPct val="20000"/>
              </a:spcBef>
              <a:spcAft>
                <a:spcPts val="0"/>
              </a:spcAft>
              <a:buClr>
                <a:schemeClr val="tx2"/>
              </a:buClr>
              <a:buSzPct val="50000"/>
              <a:buFont typeface="Wingdings 2" panose="05020102010507070707"/>
              <a:buNone/>
              <a:defRPr/>
            </a:pPr>
            <a:r>
              <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第九章 课程总结（</a:t>
            </a:r>
            <a:r>
              <a:rPr kumimoji="0" lang="en-US"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1</a:t>
            </a:r>
            <a:r>
              <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a:t>
            </a:r>
            <a:endParaRPr kumimoji="0" lang="zh-CN" altLang="en-US" sz="26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endParaRPr>
          </a:p>
          <a:p>
            <a:pPr marL="342900" marR="0" lvl="0" indent="-342900" algn="l" defTabSz="914400" rtl="0" eaLnBrk="1" fontAlgn="auto" latinLnBrk="0" hangingPunct="1">
              <a:lnSpc>
                <a:spcPct val="100000"/>
              </a:lnSpc>
              <a:spcBef>
                <a:spcPct val="20000"/>
              </a:spcBef>
              <a:spcAft>
                <a:spcPts val="0"/>
              </a:spcAft>
              <a:buClr>
                <a:schemeClr val="tx2"/>
              </a:buClr>
              <a:buSzPct val="50000"/>
              <a:buFont typeface="Wingdings 2" panose="05020102010507070707"/>
              <a:buChar char="ß"/>
              <a:defRPr/>
            </a:pPr>
            <a:endParaRPr kumimoji="0" lang="zh-CN" altLang="en-US" sz="32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endParaRPr>
          </a:p>
        </p:txBody>
      </p:sp>
    </p:spTree>
  </p:cSld>
  <p:clrMapOvr>
    <a:masterClrMapping/>
  </p:clrMapOvr>
  <p:transition>
    <p:pull dir="l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p:nvPr/>
        </p:nvSpPr>
        <p:spPr>
          <a:xfrm>
            <a:off x="2051050" y="908050"/>
            <a:ext cx="5611813" cy="1143000"/>
          </a:xfrm>
          <a:prstGeom prst="rect">
            <a:avLst/>
          </a:prstGeom>
          <a:solidFill>
            <a:srgbClr val="99FF66">
              <a:alpha val="100000"/>
            </a:srgbClr>
          </a:solidFill>
        </p:spPr>
        <p:txBody>
          <a:bodyPr vert="horz" wrap="square" anchor="ct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400" b="1" i="0" u="none" strike="noStrike" kern="1200" cap="none" spc="0" normalizeH="0" baseline="0" noProof="0" smtClean="0">
                <a:ln>
                  <a:noFill/>
                </a:ln>
                <a:solidFill>
                  <a:srgbClr val="FF0000"/>
                </a:solidFill>
                <a:effectLst/>
                <a:uLnTx/>
                <a:uFillTx/>
                <a:latin typeface="黑体" panose="02010609060101010101" pitchFamily="49" charset="-122"/>
                <a:ea typeface="黑体" panose="02010609060101010101" pitchFamily="49" charset="-122"/>
                <a:cs typeface="+mj-cs"/>
              </a:rPr>
              <a:t>内容提要</a:t>
            </a:r>
            <a:endParaRPr kumimoji="0" lang="zh-CN" altLang="en-US" sz="4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j-cs"/>
            </a:endParaRPr>
          </a:p>
        </p:txBody>
      </p:sp>
      <p:sp>
        <p:nvSpPr>
          <p:cNvPr id="3" name="Rectangle 3"/>
          <p:cNvSpPr txBox="1"/>
          <p:nvPr/>
        </p:nvSpPr>
        <p:spPr>
          <a:xfrm>
            <a:off x="971550" y="2420938"/>
            <a:ext cx="7416800" cy="2365375"/>
          </a:xfrm>
          <a:prstGeom prst="rect">
            <a:avLst/>
          </a:prstGeom>
          <a:solidFill>
            <a:schemeClr val="accent2">
              <a:alpha val="100000"/>
            </a:schemeClr>
          </a:solidFill>
        </p:spPr>
        <p:txBody>
          <a:bodyPr vert="horz" wrap="square" anchor="t">
            <a:normAutofit/>
          </a:bodyPr>
          <a:lstStyle/>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r>
              <a:rPr kumimoji="0" lang="zh-CN" altLang="en-US" sz="40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rPr>
              <a:t>一、</a:t>
            </a:r>
            <a:r>
              <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rPr>
              <a:t>绪言</a:t>
            </a:r>
            <a:endPar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r>
              <a:rPr kumimoji="0" lang="en-US" altLang="zh-CN"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rPr>
              <a:t>§1.1 </a:t>
            </a:r>
            <a:r>
              <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rPr>
              <a:t>宽禁带半导体简介</a:t>
            </a:r>
            <a:endPar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r>
              <a:rPr kumimoji="0" lang="en-US" altLang="zh-CN" sz="2800" b="1" i="0" u="none" strike="noStrike" kern="1200" cap="none" spc="0" normalizeH="0" baseline="0" noProof="0" dirty="0" smtClean="0">
                <a:ln>
                  <a:noFill/>
                </a:ln>
                <a:solidFill>
                  <a:srgbClr val="CCFF33"/>
                </a:solidFill>
                <a:effectLst/>
                <a:uLnTx/>
                <a:uFillTx/>
                <a:latin typeface="黑体" panose="02010609060101010101" pitchFamily="49" charset="-122"/>
                <a:ea typeface="黑体" panose="02010609060101010101" pitchFamily="49" charset="-122"/>
                <a:cs typeface="+mn-cs"/>
              </a:rPr>
              <a:t>§1.2 </a:t>
            </a:r>
            <a:r>
              <a:rPr kumimoji="0" lang="zh-CN" altLang="en-US" sz="2800" b="1" i="0" u="none" strike="noStrike" kern="1200" cap="none" spc="0" normalizeH="0" baseline="0" noProof="0" dirty="0" smtClean="0">
                <a:ln>
                  <a:noFill/>
                </a:ln>
                <a:solidFill>
                  <a:srgbClr val="CCFF33"/>
                </a:solidFill>
                <a:effectLst/>
                <a:uLnTx/>
                <a:uFillTx/>
                <a:latin typeface="黑体" panose="02010609060101010101" pitchFamily="49" charset="-122"/>
                <a:ea typeface="黑体" panose="02010609060101010101" pitchFamily="49" charset="-122"/>
                <a:cs typeface="+mn-cs"/>
              </a:rPr>
              <a:t>宽禁带半导体优势特性与应用</a:t>
            </a:r>
            <a:endParaRPr kumimoji="0" lang="zh-CN" altLang="en-US" sz="2800" b="1" i="0" u="none" strike="noStrike" kern="1200" cap="none" spc="0" normalizeH="0" baseline="0" noProof="0" dirty="0" smtClean="0">
              <a:ln>
                <a:noFill/>
              </a:ln>
              <a:solidFill>
                <a:srgbClr val="CCFF33"/>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r>
              <a:rPr kumimoji="0" lang="en-US" altLang="zh-CN"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rPr>
              <a:t>§1.3 </a:t>
            </a:r>
            <a:r>
              <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rPr>
              <a:t>宽禁带半导体面临的科学技术问题</a:t>
            </a:r>
            <a:endPar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endParaRPr kumimoji="0" lang="zh-CN" altLang="en-US"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4" name="灯片编号占位符 3"/>
          <p:cNvSpPr txBox="1">
            <a:spLocks noGrp="1" noChangeArrowheads="1"/>
          </p:cNvSpPr>
          <p:nvPr>
            <p:ph type="sldNum" sz="quarter" idx="4294967295"/>
          </p:nvPr>
        </p:nvSpPr>
        <p:spPr bwMode="auto">
          <a:xfrm>
            <a:off x="6553200" y="6248400"/>
            <a:ext cx="1905000" cy="457200"/>
          </a:xfrm>
          <a:prstGeom prst="rect">
            <a:avLst/>
          </a:prstGeom>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400" i="0" dirty="0">
                <a:solidFill>
                  <a:srgbClr val="636363"/>
                </a:solidFill>
              </a:rPr>
            </a:fld>
            <a:endParaRPr lang="en-US" altLang="zh-CN" sz="1400" i="0" dirty="0">
              <a:solidFill>
                <a:srgbClr val="636363"/>
              </a:solidFill>
            </a:endParaRPr>
          </a:p>
        </p:txBody>
      </p:sp>
    </p:spTree>
  </p:cSld>
  <p:clrMapOvr>
    <a:masterClrMapping/>
  </p:clrMapOvr>
  <p:transition>
    <p:pull dir="l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p:nvPr/>
        </p:nvSpPr>
        <p:spPr>
          <a:xfrm>
            <a:off x="428596" y="365126"/>
            <a:ext cx="8572560" cy="1325563"/>
          </a:xfrm>
          <a:prstGeom prst="rect">
            <a:avLst/>
          </a:prstGeom>
        </p:spPr>
        <p:txBody>
          <a:bodyPr vert="horz" wrap="square" anchor="ctr"/>
          <a:lstStyle/>
          <a:p>
            <a:pPr lvl="0" fontAlgn="auto">
              <a:lnSpc>
                <a:spcPct val="90000"/>
              </a:lnSpc>
              <a:spcAft>
                <a:spcPts val="0"/>
              </a:spcAft>
            </a:pPr>
            <a:r>
              <a:rPr kumimoji="0" lang="en-US" altLang="zh-CN" sz="4400" b="1" i="0" u="none" strike="noStrike" kern="1200" cap="none" spc="0" normalizeH="0" baseline="0" noProof="0" dirty="0" smtClean="0">
                <a:ln>
                  <a:noFill/>
                </a:ln>
                <a:solidFill>
                  <a:srgbClr val="FF3300"/>
                </a:solidFill>
                <a:effectLst/>
                <a:uLnTx/>
                <a:uFillTx/>
                <a:latin typeface="+mn-ea"/>
                <a:ea typeface="+mn-ea"/>
                <a:cs typeface="+mj-cs"/>
              </a:rPr>
              <a:t>1.2</a:t>
            </a:r>
            <a:r>
              <a:rPr lang="zh-CN" altLang="en-US" sz="4400" b="1" i="0" dirty="0" smtClean="0">
                <a:solidFill>
                  <a:srgbClr val="FF3300"/>
                </a:solidFill>
                <a:latin typeface="+mn-ea"/>
                <a:ea typeface="+mn-ea"/>
                <a:cs typeface="+mj-cs"/>
              </a:rPr>
              <a:t>宽</a:t>
            </a:r>
            <a:r>
              <a:rPr lang="zh-CN" altLang="en-US" sz="4400" b="1" i="0" dirty="0" smtClean="0">
                <a:solidFill>
                  <a:srgbClr val="FF3300"/>
                </a:solidFill>
                <a:latin typeface="+mn-ea"/>
                <a:ea typeface="+mn-ea"/>
                <a:cs typeface="+mj-cs"/>
              </a:rPr>
              <a:t>禁带半导体优势特性与应用</a:t>
            </a:r>
            <a:endParaRPr lang="zh-CN" altLang="en-US" sz="4400" b="1" i="0" dirty="0">
              <a:solidFill>
                <a:srgbClr val="FF3300"/>
              </a:solidFill>
              <a:latin typeface="+mn-ea"/>
              <a:ea typeface="+mn-ea"/>
              <a:cs typeface="+mj-cs"/>
            </a:endParaRPr>
          </a:p>
        </p:txBody>
      </p:sp>
      <p:sp>
        <p:nvSpPr>
          <p:cNvPr id="3" name="Rectangle 3"/>
          <p:cNvSpPr txBox="1">
            <a:spLocks noChangeArrowheads="1"/>
          </p:cNvSpPr>
          <p:nvPr/>
        </p:nvSpPr>
        <p:spPr>
          <a:xfrm>
            <a:off x="1126466" y="1995478"/>
            <a:ext cx="6588806" cy="3648100"/>
          </a:xfrm>
          <a:prstGeom prst="rect">
            <a:avLst/>
          </a:prstGeom>
          <a:solidFill>
            <a:srgbClr val="0000FF"/>
          </a:solidFill>
        </p:spPr>
        <p:txBody>
          <a:bodyPr vert="horz" rtlCol="0">
            <a:normAutofit fontScale="75000" lnSpcReduction="20000"/>
          </a:bodyPr>
          <a:lstStyle/>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en-US" altLang="zh-CN" sz="4000" i="0" dirty="0" smtClean="0">
                <a:solidFill>
                  <a:schemeClr val="bg1"/>
                </a:solidFill>
                <a:latin typeface="黑体" panose="02010609060101010101" pitchFamily="49" charset="-122"/>
                <a:ea typeface="黑体" panose="02010609060101010101" pitchFamily="49" charset="-122"/>
              </a:rPr>
              <a:t>III-V</a:t>
            </a:r>
            <a:r>
              <a:rPr lang="zh-CN" altLang="en-US" sz="4000" i="0" dirty="0" smtClean="0">
                <a:solidFill>
                  <a:schemeClr val="bg1"/>
                </a:solidFill>
                <a:latin typeface="黑体" panose="02010609060101010101" pitchFamily="49" charset="-122"/>
                <a:ea typeface="黑体" panose="02010609060101010101" pitchFamily="49" charset="-122"/>
              </a:rPr>
              <a:t>族氮化物</a:t>
            </a:r>
            <a:endParaRPr lang="zh-CN" altLang="en-US" sz="4000" i="0" dirty="0" smtClean="0">
              <a:solidFill>
                <a:schemeClr val="bg1"/>
              </a:solidFill>
              <a:latin typeface="黑体" panose="02010609060101010101" pitchFamily="49" charset="-122"/>
              <a:ea typeface="黑体" panose="02010609060101010101" pitchFamily="49" charset="-122"/>
            </a:endParaRPr>
          </a:p>
          <a:p>
            <a:pPr marL="685800" marR="0" lvl="1"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zh-CN" altLang="zh-CN" sz="3200" i="0" dirty="0" smtClean="0">
                <a:solidFill>
                  <a:schemeClr val="bg1"/>
                </a:solidFill>
                <a:latin typeface="黑体" panose="02010609060101010101" pitchFamily="49" charset="-122"/>
                <a:ea typeface="黑体" panose="02010609060101010101" pitchFamily="49" charset="-122"/>
              </a:rPr>
              <a:t>宽广直接带隙，异质结构与量子阱，强极性，强局域化，高击穿场强和饱和电子漂移速度，高热导率</a:t>
            </a:r>
            <a:endParaRPr lang="en-US" altLang="zh-CN" sz="3200" i="0" dirty="0" smtClean="0">
              <a:solidFill>
                <a:schemeClr val="bg1"/>
              </a:solidFill>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en-US" altLang="zh-CN" sz="4000" i="0" dirty="0" err="1" smtClean="0">
                <a:solidFill>
                  <a:schemeClr val="bg1"/>
                </a:solidFill>
                <a:latin typeface="黑体" panose="02010609060101010101" pitchFamily="49" charset="-122"/>
                <a:ea typeface="黑体" panose="02010609060101010101" pitchFamily="49" charset="-122"/>
              </a:rPr>
              <a:t>SiC</a:t>
            </a:r>
            <a:endParaRPr lang="en-US" altLang="zh-CN" sz="4000" i="0" dirty="0" smtClean="0">
              <a:solidFill>
                <a:schemeClr val="bg1"/>
              </a:solidFill>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zh-CN" altLang="en-US" sz="4000" i="0" dirty="0" smtClean="0">
                <a:solidFill>
                  <a:schemeClr val="bg1"/>
                </a:solidFill>
                <a:latin typeface="黑体" panose="02010609060101010101" pitchFamily="49" charset="-122"/>
                <a:ea typeface="黑体" panose="02010609060101010101" pitchFamily="49" charset="-122"/>
              </a:rPr>
              <a:t>超宽禁带半导体</a:t>
            </a:r>
            <a:endParaRPr lang="en-US" altLang="zh-CN" sz="4000" i="0" dirty="0" smtClean="0">
              <a:solidFill>
                <a:schemeClr val="bg1"/>
              </a:solidFill>
              <a:latin typeface="黑体" panose="02010609060101010101" pitchFamily="49" charset="-122"/>
              <a:ea typeface="黑体" panose="02010609060101010101" pitchFamily="49" charset="-122"/>
            </a:endParaRPr>
          </a:p>
        </p:txBody>
      </p:sp>
      <p:sp>
        <p:nvSpPr>
          <p:cNvPr id="4" name="灯片编号占位符 3"/>
          <p:cNvSpPr txBox="1">
            <a:spLocks noGrp="1" noChangeArrowheads="1"/>
          </p:cNvSpPr>
          <p:nvPr>
            <p:ph type="sldNum" sz="quarter" idx="12"/>
          </p:nvPr>
        </p:nvSpPr>
        <p:spPr bwMode="auto">
          <a:xfrm>
            <a:off x="6457950" y="6356351"/>
            <a:ext cx="2057400" cy="365125"/>
          </a:xfrm>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800" i="0" dirty="0">
                <a:solidFill>
                  <a:srgbClr val="636363"/>
                </a:solidFill>
              </a:rPr>
            </a:fld>
            <a:endParaRPr lang="en-US" altLang="zh-CN" sz="1800" i="0" dirty="0">
              <a:solidFill>
                <a:srgbClr val="636363"/>
              </a:solidFill>
            </a:endParaRPr>
          </a:p>
        </p:txBody>
      </p:sp>
    </p:spTree>
  </p:cSld>
  <p:clrMapOvr>
    <a:masterClrMapping/>
  </p:clrMapOvr>
  <p:transition>
    <p:pull dir="l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8277" y="120945"/>
            <a:ext cx="8215370" cy="1124585"/>
          </a:xfrm>
          <a:prstGeom prst="rect">
            <a:avLst/>
          </a:prstGeom>
        </p:spPr>
        <p:txBody>
          <a:bodyPr wrap="square">
            <a:spAutoFit/>
          </a:bodyPr>
          <a:lstStyle/>
          <a:p>
            <a:pPr lvl="0">
              <a:lnSpc>
                <a:spcPct val="120000"/>
              </a:lnSpc>
              <a:spcBef>
                <a:spcPct val="20000"/>
              </a:spcBef>
              <a:buClr>
                <a:schemeClr val="tx2"/>
              </a:buClr>
              <a:buSzPct val="50000"/>
              <a:defRPr/>
            </a:pPr>
            <a:r>
              <a:rPr lang="en-US" altLang="zh-CN" sz="2800" b="1" i="0" dirty="0" smtClean="0"/>
              <a:t>1.2.1 III-V</a:t>
            </a:r>
            <a:r>
              <a:rPr lang="zh-CN" altLang="en-US" sz="2800" b="1" i="0" dirty="0" smtClean="0"/>
              <a:t>族氮化物</a:t>
            </a:r>
            <a:endParaRPr lang="zh-CN" altLang="en-US" sz="2800" b="1" i="0" dirty="0" smtClean="0"/>
          </a:p>
          <a:p>
            <a:pPr lvl="0">
              <a:lnSpc>
                <a:spcPct val="120000"/>
              </a:lnSpc>
              <a:spcBef>
                <a:spcPct val="20000"/>
              </a:spcBef>
              <a:buClr>
                <a:schemeClr val="tx2"/>
              </a:buClr>
              <a:buSzPct val="50000"/>
              <a:defRPr/>
            </a:pPr>
            <a:r>
              <a:rPr lang="zh-CN" altLang="en-US" b="1" i="0" dirty="0" smtClean="0"/>
              <a:t>晶体结构</a:t>
            </a:r>
            <a:endParaRPr lang="en-US" altLang="zh-CN" b="1" i="0" dirty="0" smtClean="0"/>
          </a:p>
        </p:txBody>
      </p:sp>
      <p:pic>
        <p:nvPicPr>
          <p:cNvPr id="40964" name="Picture 4"/>
          <p:cNvPicPr>
            <a:picLocks noChangeAspect="1"/>
          </p:cNvPicPr>
          <p:nvPr/>
        </p:nvPicPr>
        <p:blipFill>
          <a:blip r:embed="rId1"/>
          <a:stretch>
            <a:fillRect/>
          </a:stretch>
        </p:blipFill>
        <p:spPr>
          <a:xfrm>
            <a:off x="1044575" y="1299845"/>
            <a:ext cx="7054215" cy="5444490"/>
          </a:xfrm>
          <a:prstGeom prst="rect">
            <a:avLst/>
          </a:prstGeom>
          <a:noFill/>
          <a:ln w="9525">
            <a:noFill/>
          </a:ln>
        </p:spPr>
      </p:pic>
    </p:spTree>
  </p:cSld>
  <p:clrMapOvr>
    <a:masterClrMapping/>
  </p:clrMapOvr>
  <p:transition>
    <p:pull dir="l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标题 1"/>
          <p:cNvSpPr>
            <a:spLocks noGrp="1"/>
          </p:cNvSpPr>
          <p:nvPr>
            <p:ph type="title"/>
          </p:nvPr>
        </p:nvSpPr>
        <p:spPr>
          <a:xfrm>
            <a:off x="700405" y="238125"/>
            <a:ext cx="7886700" cy="695960"/>
          </a:xfrm>
        </p:spPr>
        <p:txBody>
          <a:bodyPr vert="horz" wrap="square" anchor="ctr"/>
          <a:lstStyle/>
          <a:p>
            <a:pPr>
              <a:buNone/>
            </a:pPr>
            <a:r>
              <a:rPr lang="en-US" altLang="zh-CN" sz="2800" b="1" dirty="0"/>
              <a:t>GaN</a:t>
            </a:r>
            <a:r>
              <a:rPr lang="zh-CN" altLang="en-US" sz="2800" b="1" dirty="0"/>
              <a:t>（</a:t>
            </a:r>
            <a:r>
              <a:rPr lang="en-US" altLang="zh-CN" sz="2800" b="1" dirty="0"/>
              <a:t>III-nitride</a:t>
            </a:r>
            <a:r>
              <a:rPr lang="zh-CN" altLang="en-US" sz="2800" b="1" dirty="0"/>
              <a:t>）晶体结构</a:t>
            </a:r>
            <a:endParaRPr lang="zh-CN" altLang="en-US" sz="2800" b="1" dirty="0"/>
          </a:p>
        </p:txBody>
      </p:sp>
      <p:sp>
        <p:nvSpPr>
          <p:cNvPr id="1031" name="内容占位符 11"/>
          <p:cNvSpPr>
            <a:spLocks noGrp="1"/>
          </p:cNvSpPr>
          <p:nvPr>
            <p:ph idx="1"/>
          </p:nvPr>
        </p:nvSpPr>
        <p:spPr>
          <a:xfrm>
            <a:off x="6156325" y="1600200"/>
            <a:ext cx="2987675" cy="3052763"/>
          </a:xfrm>
        </p:spPr>
        <p:txBody>
          <a:bodyPr vert="horz" wrap="square" anchor="t"/>
          <a:lstStyle/>
          <a:p>
            <a:r>
              <a:rPr lang="zh-CN" altLang="en-US" sz="2000" dirty="0"/>
              <a:t>六角密堆结构的原胞是由</a:t>
            </a:r>
            <a:r>
              <a:rPr lang="en-US" altLang="zh-CN" sz="2000" dirty="0"/>
              <a:t>AB</a:t>
            </a:r>
            <a:r>
              <a:rPr lang="zh-CN" altLang="en-US" sz="2000" dirty="0"/>
              <a:t>两个同类原子构成。基矢</a:t>
            </a:r>
            <a:r>
              <a:rPr lang="en-US" altLang="zh-CN" sz="2000" b="1" dirty="0"/>
              <a:t>a</a:t>
            </a:r>
            <a:r>
              <a:rPr lang="en-US" altLang="zh-CN" sz="2000" b="1" baseline="-25000" dirty="0"/>
              <a:t>1</a:t>
            </a:r>
            <a:r>
              <a:rPr lang="zh-CN" altLang="en-US" sz="2000" dirty="0"/>
              <a:t>，</a:t>
            </a:r>
            <a:r>
              <a:rPr lang="en-US" altLang="zh-CN" sz="2000" b="1" dirty="0"/>
              <a:t>a</a:t>
            </a:r>
            <a:r>
              <a:rPr lang="en-US" altLang="zh-CN" sz="2000" b="1" baseline="-25000" dirty="0"/>
              <a:t>2</a:t>
            </a:r>
            <a:r>
              <a:rPr lang="zh-CN" altLang="en-US" sz="2000" dirty="0"/>
              <a:t>成</a:t>
            </a:r>
            <a:r>
              <a:rPr lang="en-US" altLang="zh-CN" sz="2000" dirty="0"/>
              <a:t>120</a:t>
            </a:r>
            <a:r>
              <a:rPr lang="en-US" altLang="zh-CN" sz="2000" baseline="30000" dirty="0"/>
              <a:t>o</a:t>
            </a:r>
            <a:r>
              <a:rPr lang="zh-CN" altLang="en-US" sz="2000" dirty="0"/>
              <a:t>，</a:t>
            </a:r>
            <a:r>
              <a:rPr lang="en-US" altLang="zh-CN" sz="2000" b="1" dirty="0"/>
              <a:t>a</a:t>
            </a:r>
            <a:r>
              <a:rPr lang="en-US" altLang="zh-CN" sz="2000" b="1" baseline="-25000" dirty="0"/>
              <a:t>3</a:t>
            </a:r>
            <a:r>
              <a:rPr lang="zh-CN" altLang="en-US" sz="2000" dirty="0"/>
              <a:t>垂直于</a:t>
            </a:r>
            <a:r>
              <a:rPr lang="en-US" altLang="zh-CN" sz="2000" b="1" dirty="0"/>
              <a:t>a</a:t>
            </a:r>
            <a:r>
              <a:rPr lang="en-US" altLang="zh-CN" sz="2000" b="1" baseline="-25000" dirty="0"/>
              <a:t>1</a:t>
            </a:r>
            <a:r>
              <a:rPr lang="zh-CN" altLang="en-US" sz="2000" dirty="0"/>
              <a:t>，</a:t>
            </a:r>
            <a:r>
              <a:rPr lang="en-US" altLang="zh-CN" sz="2000" b="1" dirty="0"/>
              <a:t>a</a:t>
            </a:r>
            <a:r>
              <a:rPr lang="en-US" altLang="zh-CN" sz="2000" b="1" baseline="-25000" dirty="0"/>
              <a:t>2</a:t>
            </a:r>
            <a:r>
              <a:rPr lang="zh-CN" altLang="en-US" sz="2000" dirty="0"/>
              <a:t>的平面。</a:t>
            </a:r>
            <a:endParaRPr lang="en-US" altLang="zh-CN" sz="2000" dirty="0"/>
          </a:p>
          <a:p>
            <a:r>
              <a:rPr lang="zh-CN" altLang="en-US" sz="2000" dirty="0"/>
              <a:t>纤锌矿</a:t>
            </a:r>
            <a:r>
              <a:rPr lang="en-US" altLang="zh-CN" sz="2000" dirty="0"/>
              <a:t>GaN</a:t>
            </a:r>
            <a:r>
              <a:rPr lang="zh-CN" altLang="en-US" sz="2000" dirty="0"/>
              <a:t>晶格常数</a:t>
            </a:r>
            <a:r>
              <a:rPr lang="en-US" altLang="zh-CN" sz="2000" dirty="0"/>
              <a:t>a=3.189Å, c=5.185Å</a:t>
            </a:r>
            <a:r>
              <a:rPr lang="zh-CN" altLang="en-US" sz="2000" dirty="0"/>
              <a:t>。</a:t>
            </a:r>
            <a:endParaRPr lang="en-US" altLang="zh-CN" sz="2000" dirty="0"/>
          </a:p>
          <a:p>
            <a:r>
              <a:rPr lang="zh-CN" altLang="en-US" sz="2000" dirty="0"/>
              <a:t>（</a:t>
            </a:r>
            <a:r>
              <a:rPr lang="en-US" altLang="zh-CN" sz="2000" dirty="0"/>
              <a:t>c/a=1.626)</a:t>
            </a:r>
            <a:endParaRPr lang="en-US" altLang="zh-CN" sz="2000" dirty="0"/>
          </a:p>
        </p:txBody>
      </p:sp>
      <p:sp>
        <p:nvSpPr>
          <p:cNvPr id="1037" name="灯片编号占位符 21"/>
          <p:cNvSpPr txBox="1">
            <a:spLocks noGrp="1" noChangeArrowheads="1"/>
          </p:cNvSpPr>
          <p:nvPr>
            <p:ph type="sldNum" sz="quarter" idx="12"/>
          </p:nvPr>
        </p:nvSpPr>
        <p:spPr bwMode="auto">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100" i="0" dirty="0">
                <a:solidFill>
                  <a:srgbClr val="636363"/>
                </a:solidFill>
              </a:rPr>
            </a:fld>
            <a:endParaRPr lang="en-US" altLang="zh-CN" sz="1100" i="0" dirty="0">
              <a:solidFill>
                <a:srgbClr val="636363"/>
              </a:solidFill>
            </a:endParaRPr>
          </a:p>
        </p:txBody>
      </p:sp>
      <p:pic>
        <p:nvPicPr>
          <p:cNvPr id="1033" name="Picture 1"/>
          <p:cNvPicPr>
            <a:picLocks noChangeAspect="1"/>
          </p:cNvPicPr>
          <p:nvPr/>
        </p:nvPicPr>
        <p:blipFill>
          <a:blip r:embed="rId1"/>
          <a:srcRect l="9248" t="17398" r="57973" b="17398"/>
          <a:stretch>
            <a:fillRect/>
          </a:stretch>
        </p:blipFill>
        <p:spPr>
          <a:xfrm>
            <a:off x="3635375" y="1484313"/>
            <a:ext cx="2665413" cy="3313112"/>
          </a:xfrm>
          <a:prstGeom prst="rect">
            <a:avLst/>
          </a:prstGeom>
          <a:noFill/>
          <a:ln w="9525">
            <a:noFill/>
          </a:ln>
        </p:spPr>
      </p:pic>
      <p:sp>
        <p:nvSpPr>
          <p:cNvPr id="1034" name="矩形 16"/>
          <p:cNvSpPr/>
          <p:nvPr/>
        </p:nvSpPr>
        <p:spPr>
          <a:xfrm>
            <a:off x="179388" y="4733925"/>
            <a:ext cx="8785225" cy="1938338"/>
          </a:xfrm>
          <a:prstGeom prst="rect">
            <a:avLst/>
          </a:prstGeom>
          <a:solidFill>
            <a:schemeClr val="bg1"/>
          </a:solidFill>
          <a:ln w="9525">
            <a:noFill/>
          </a:ln>
        </p:spPr>
        <p:txBody>
          <a:bodyPr>
            <a:spAutoFit/>
          </a:bodyPr>
          <a:lstStyle/>
          <a:p>
            <a:pPr eaLnBrk="0" hangingPunct="0">
              <a:buFont typeface="Wingdings" panose="05000000000000000000" pitchFamily="2" charset="2"/>
              <a:buChar char="Ø"/>
            </a:pPr>
            <a:r>
              <a:rPr lang="zh-CN" altLang="en-US" sz="2000" i="0" dirty="0">
                <a:latin typeface="Lucida Sans Unicode" panose="020B0602030504020204" pitchFamily="34" charset="0"/>
                <a:ea typeface="黑体" panose="02010609060101010101" pitchFamily="49" charset="-122"/>
              </a:rPr>
              <a:t>纤锌矿GaN原胞的原子排列:</a:t>
            </a:r>
            <a:endParaRPr lang="zh-CN" altLang="en-US" sz="2000" i="0" dirty="0">
              <a:latin typeface="Lucida Sans Unicode" panose="020B0602030504020204" pitchFamily="34" charset="0"/>
              <a:ea typeface="黑体" panose="02010609060101010101" pitchFamily="49" charset="-122"/>
            </a:endParaRPr>
          </a:p>
          <a:p>
            <a:pPr marL="457200" lvl="2" indent="0" eaLnBrk="0" hangingPunct="0">
              <a:buFont typeface="Wingdings" panose="05000000000000000000" pitchFamily="2" charset="2"/>
              <a:buChar char="Ø"/>
            </a:pPr>
            <a:r>
              <a:rPr lang="zh-CN" altLang="en-US" sz="2000" i="0" dirty="0">
                <a:latin typeface="Lucida Sans Unicode" panose="020B0602030504020204" pitchFamily="34" charset="0"/>
                <a:ea typeface="黑体" panose="02010609060101010101" pitchFamily="49" charset="-122"/>
              </a:rPr>
              <a:t>8个顶点原子1/8*8=1,四条纵棱上1/4*4=1,六面体内两个原子，共计Ga，N原子各两个。 </a:t>
            </a:r>
            <a:endParaRPr lang="zh-CN" altLang="en-US" sz="2000" i="0" dirty="0">
              <a:latin typeface="Lucida Sans Unicode" panose="020B0602030504020204" pitchFamily="34" charset="0"/>
              <a:ea typeface="黑体" panose="02010609060101010101" pitchFamily="49" charset="-122"/>
            </a:endParaRPr>
          </a:p>
          <a:p>
            <a:pPr eaLnBrk="0" hangingPunct="0">
              <a:buFont typeface="Wingdings" panose="05000000000000000000" pitchFamily="2" charset="2"/>
              <a:buChar char="Ø"/>
            </a:pPr>
            <a:r>
              <a:rPr lang="zh-CN" altLang="en-US" sz="2000" i="0" dirty="0">
                <a:latin typeface="Lucida Sans Unicode" panose="020B0602030504020204" pitchFamily="34" charset="0"/>
                <a:ea typeface="黑体" panose="02010609060101010101" pitchFamily="49" charset="-122"/>
              </a:rPr>
              <a:t>原胞的体积：</a:t>
            </a:r>
            <a:endParaRPr lang="zh-CN" altLang="en-US" sz="2000" i="0" dirty="0">
              <a:latin typeface="Lucida Sans Unicode" panose="020B0602030504020204" pitchFamily="34" charset="0"/>
              <a:ea typeface="黑体" panose="02010609060101010101" pitchFamily="49" charset="-122"/>
            </a:endParaRPr>
          </a:p>
          <a:p>
            <a:pPr eaLnBrk="0" hangingPunct="0">
              <a:buFont typeface="Wingdings" panose="05000000000000000000" pitchFamily="2" charset="2"/>
              <a:buChar char="Ø"/>
            </a:pPr>
            <a:r>
              <a:rPr lang="zh-CN" altLang="en-US" sz="2000" i="0" dirty="0">
                <a:latin typeface="Lucida Sans Unicode" panose="020B0602030504020204" pitchFamily="34" charset="0"/>
                <a:ea typeface="黑体" panose="02010609060101010101" pitchFamily="49" charset="-122"/>
              </a:rPr>
              <a:t>正四面体：相邻键长夹角109</a:t>
            </a:r>
            <a:r>
              <a:rPr lang="zh-CN" altLang="en-US" sz="2000" i="0" baseline="30000" dirty="0">
                <a:latin typeface="Lucida Sans Unicode" panose="020B0602030504020204" pitchFamily="34" charset="0"/>
                <a:ea typeface="黑体" panose="02010609060101010101" pitchFamily="49" charset="-122"/>
              </a:rPr>
              <a:t>0</a:t>
            </a:r>
            <a:r>
              <a:rPr lang="zh-CN" altLang="en-US" sz="2000" i="0" dirty="0">
                <a:latin typeface="Lucida Sans Unicode" panose="020B0602030504020204" pitchFamily="34" charset="0"/>
                <a:ea typeface="黑体" panose="02010609060101010101" pitchFamily="49" charset="-122"/>
              </a:rPr>
              <a:t>28’。键长 ：          ，内切圆半径：</a:t>
            </a:r>
            <a:endParaRPr lang="zh-CN" altLang="en-US" sz="2000" i="0" dirty="0">
              <a:latin typeface="Lucida Sans Unicode" panose="020B0602030504020204" pitchFamily="34" charset="0"/>
              <a:ea typeface="黑体" panose="02010609060101010101" pitchFamily="49" charset="-122"/>
            </a:endParaRPr>
          </a:p>
          <a:p>
            <a:pPr eaLnBrk="0" hangingPunct="0"/>
            <a:r>
              <a:rPr lang="zh-CN" altLang="en-US" sz="2000" i="0" dirty="0">
                <a:latin typeface="Lucida Sans Unicode" panose="020B0602030504020204" pitchFamily="34" charset="0"/>
                <a:ea typeface="黑体" panose="02010609060101010101" pitchFamily="49" charset="-122"/>
              </a:rPr>
              <a:t>则有c=                                             =1.633a</a:t>
            </a:r>
            <a:endParaRPr lang="zh-CN" altLang="en-US" sz="2000" i="0" dirty="0">
              <a:latin typeface="Lucida Sans Unicode" panose="020B0602030504020204" pitchFamily="34" charset="0"/>
              <a:ea typeface="黑体" panose="02010609060101010101" pitchFamily="49" charset="-122"/>
            </a:endParaRPr>
          </a:p>
        </p:txBody>
      </p:sp>
      <p:grpSp>
        <p:nvGrpSpPr>
          <p:cNvPr id="1035" name="组合 23"/>
          <p:cNvGrpSpPr/>
          <p:nvPr/>
        </p:nvGrpSpPr>
        <p:grpSpPr>
          <a:xfrm>
            <a:off x="179705" y="1080135"/>
            <a:ext cx="4065905" cy="3745767"/>
            <a:chOff x="179512" y="1071384"/>
            <a:chExt cx="4090085" cy="3755262"/>
          </a:xfrm>
        </p:grpSpPr>
        <p:grpSp>
          <p:nvGrpSpPr>
            <p:cNvPr id="1038" name="组合 4"/>
            <p:cNvGrpSpPr/>
            <p:nvPr/>
          </p:nvGrpSpPr>
          <p:grpSpPr>
            <a:xfrm>
              <a:off x="467544" y="1071384"/>
              <a:ext cx="3802053" cy="3661425"/>
              <a:chOff x="5148064" y="2943592"/>
              <a:chExt cx="3802053" cy="3661425"/>
            </a:xfrm>
          </p:grpSpPr>
          <p:pic>
            <p:nvPicPr>
              <p:cNvPr id="1041" name="Picture 3"/>
              <p:cNvPicPr>
                <a:picLocks noChangeAspect="1"/>
              </p:cNvPicPr>
              <p:nvPr/>
            </p:nvPicPr>
            <p:blipFill>
              <a:blip r:embed="rId2"/>
              <a:stretch>
                <a:fillRect/>
              </a:stretch>
            </p:blipFill>
            <p:spPr>
              <a:xfrm>
                <a:off x="5148064" y="3356992"/>
                <a:ext cx="2505075" cy="3248025"/>
              </a:xfrm>
              <a:prstGeom prst="rect">
                <a:avLst/>
              </a:prstGeom>
              <a:noFill/>
              <a:ln w="9525">
                <a:noFill/>
              </a:ln>
            </p:spPr>
          </p:pic>
          <p:sp>
            <p:nvSpPr>
              <p:cNvPr id="1042" name="TextBox 6"/>
              <p:cNvSpPr txBox="1"/>
              <p:nvPr/>
            </p:nvSpPr>
            <p:spPr>
              <a:xfrm>
                <a:off x="5724128" y="5085185"/>
                <a:ext cx="1008112" cy="288031"/>
              </a:xfrm>
              <a:prstGeom prst="rect">
                <a:avLst/>
              </a:prstGeom>
              <a:solidFill>
                <a:schemeClr val="bg1"/>
              </a:solidFill>
              <a:ln w="9525">
                <a:noFill/>
              </a:ln>
            </p:spPr>
            <p:txBody>
              <a:bodyPr lIns="0" tIns="0" rIns="0" bIns="0">
                <a:spAutoFit/>
              </a:bodyPr>
              <a:lstStyle/>
              <a:p>
                <a:pPr algn="ctr" eaLnBrk="0" hangingPunct="0"/>
                <a:endParaRPr lang="zh-CN" altLang="en-US" dirty="0">
                  <a:latin typeface="Times New Roman" panose="02020603050405020304" pitchFamily="18" charset="0"/>
                </a:endParaRPr>
              </a:p>
            </p:txBody>
          </p:sp>
          <p:sp>
            <p:nvSpPr>
              <p:cNvPr id="1043" name="TextBox 7"/>
              <p:cNvSpPr txBox="1"/>
              <p:nvPr/>
            </p:nvSpPr>
            <p:spPr>
              <a:xfrm>
                <a:off x="5982664" y="4278349"/>
                <a:ext cx="1008112" cy="276999"/>
              </a:xfrm>
              <a:prstGeom prst="rect">
                <a:avLst/>
              </a:prstGeom>
              <a:solidFill>
                <a:schemeClr val="bg1"/>
              </a:solidFill>
              <a:ln w="9525">
                <a:noFill/>
              </a:ln>
            </p:spPr>
            <p:txBody>
              <a:bodyPr lIns="0" tIns="0" rIns="0" bIns="0">
                <a:spAutoFit/>
              </a:bodyPr>
              <a:lstStyle/>
              <a:p>
                <a:pPr algn="ctr" eaLnBrk="0" hangingPunct="0"/>
                <a:endParaRPr lang="zh-CN" altLang="en-US" dirty="0">
                  <a:latin typeface="Times New Roman" panose="02020603050405020304" pitchFamily="18" charset="0"/>
                </a:endParaRPr>
              </a:p>
            </p:txBody>
          </p:sp>
          <p:cxnSp>
            <p:nvCxnSpPr>
              <p:cNvPr id="9" name="直接连接符 8"/>
              <p:cNvCxnSpPr/>
              <p:nvPr/>
            </p:nvCxnSpPr>
            <p:spPr>
              <a:xfrm>
                <a:off x="6759000" y="4221770"/>
                <a:ext cx="0" cy="431881"/>
              </a:xfrm>
              <a:prstGeom prst="line">
                <a:avLst/>
              </a:prstGeom>
              <a:ln w="25400">
                <a:solidFill>
                  <a:srgbClr val="FA10D9"/>
                </a:solidFill>
              </a:ln>
            </p:spPr>
            <p:style>
              <a:lnRef idx="1">
                <a:schemeClr val="accent2"/>
              </a:lnRef>
              <a:fillRef idx="0">
                <a:schemeClr val="accent2"/>
              </a:fillRef>
              <a:effectRef idx="0">
                <a:schemeClr val="accent2"/>
              </a:effectRef>
              <a:fontRef idx="minor">
                <a:schemeClr val="tx1"/>
              </a:fontRef>
            </p:style>
          </p:cxnSp>
          <p:cxnSp>
            <p:nvCxnSpPr>
              <p:cNvPr id="10" name="直接连接符 9"/>
              <p:cNvCxnSpPr/>
              <p:nvPr/>
            </p:nvCxnSpPr>
            <p:spPr>
              <a:xfrm>
                <a:off x="5954002" y="4941043"/>
                <a:ext cx="0" cy="431881"/>
              </a:xfrm>
              <a:prstGeom prst="line">
                <a:avLst/>
              </a:prstGeom>
              <a:ln w="25400">
                <a:solidFill>
                  <a:srgbClr val="FA10D9"/>
                </a:solidFill>
              </a:ln>
            </p:spPr>
            <p:style>
              <a:lnRef idx="1">
                <a:schemeClr val="accent2"/>
              </a:lnRef>
              <a:fillRef idx="0">
                <a:schemeClr val="accent2"/>
              </a:fillRef>
              <a:effectRef idx="0">
                <a:schemeClr val="accent2"/>
              </a:effectRef>
              <a:fontRef idx="minor">
                <a:schemeClr val="tx1"/>
              </a:fontRef>
            </p:style>
          </p:cxnSp>
          <p:sp>
            <p:nvSpPr>
              <p:cNvPr id="1046" name="TextBox 10"/>
              <p:cNvSpPr txBox="1"/>
              <p:nvPr/>
            </p:nvSpPr>
            <p:spPr>
              <a:xfrm>
                <a:off x="7181208" y="2943592"/>
                <a:ext cx="1768909" cy="369870"/>
              </a:xfrm>
              <a:prstGeom prst="rect">
                <a:avLst/>
              </a:prstGeom>
              <a:solidFill>
                <a:schemeClr val="bg1"/>
              </a:solidFill>
              <a:ln w="9525">
                <a:noFill/>
              </a:ln>
            </p:spPr>
            <p:txBody>
              <a:bodyPr lIns="0" tIns="0" rIns="0" bIns="0">
                <a:spAutoFit/>
              </a:bodyPr>
              <a:lstStyle/>
              <a:p>
                <a:pPr algn="ctr" eaLnBrk="0" hangingPunct="0"/>
                <a:r>
                  <a:rPr lang="en-US" altLang="zh-CN" dirty="0">
                    <a:latin typeface="Times New Roman" panose="02020603050405020304" pitchFamily="18" charset="0"/>
                  </a:rPr>
                  <a:t>Wurtzite GaN</a:t>
                </a:r>
                <a:endParaRPr lang="zh-CN" altLang="en-US" dirty="0">
                  <a:latin typeface="Times New Roman" panose="02020603050405020304" pitchFamily="18" charset="0"/>
                </a:endParaRPr>
              </a:p>
            </p:txBody>
          </p:sp>
        </p:grpSp>
        <p:sp>
          <p:nvSpPr>
            <p:cNvPr id="1039" name="TextBox 17"/>
            <p:cNvSpPr txBox="1"/>
            <p:nvPr/>
          </p:nvSpPr>
          <p:spPr>
            <a:xfrm>
              <a:off x="539552" y="4365104"/>
              <a:ext cx="432048" cy="461542"/>
            </a:xfrm>
            <a:prstGeom prst="rect">
              <a:avLst/>
            </a:prstGeom>
            <a:noFill/>
            <a:ln w="9525">
              <a:noFill/>
            </a:ln>
          </p:spPr>
          <p:txBody>
            <a:bodyPr>
              <a:spAutoFit/>
            </a:bodyPr>
            <a:lstStyle/>
            <a:p>
              <a:pPr algn="ctr" eaLnBrk="0" hangingPunct="0"/>
              <a:r>
                <a:rPr lang="en-US" altLang="zh-CN" dirty="0">
                  <a:latin typeface="Times New Roman" panose="02020603050405020304" pitchFamily="18" charset="0"/>
                </a:rPr>
                <a:t>a</a:t>
              </a:r>
              <a:endParaRPr lang="zh-CN" altLang="en-US" dirty="0">
                <a:latin typeface="Times New Roman" panose="02020603050405020304" pitchFamily="18" charset="0"/>
              </a:endParaRPr>
            </a:p>
          </p:txBody>
        </p:sp>
        <p:sp>
          <p:nvSpPr>
            <p:cNvPr id="1040" name="TextBox 18"/>
            <p:cNvSpPr txBox="1"/>
            <p:nvPr/>
          </p:nvSpPr>
          <p:spPr>
            <a:xfrm>
              <a:off x="179512" y="2708920"/>
              <a:ext cx="351656" cy="461542"/>
            </a:xfrm>
            <a:prstGeom prst="rect">
              <a:avLst/>
            </a:prstGeom>
            <a:noFill/>
            <a:ln w="9525">
              <a:noFill/>
            </a:ln>
          </p:spPr>
          <p:txBody>
            <a:bodyPr>
              <a:spAutoFit/>
            </a:bodyPr>
            <a:lstStyle/>
            <a:p>
              <a:pPr algn="ctr" eaLnBrk="0" hangingPunct="0"/>
              <a:r>
                <a:rPr lang="en-US" altLang="zh-CN" dirty="0">
                  <a:latin typeface="Times New Roman" panose="02020603050405020304" pitchFamily="18" charset="0"/>
                </a:rPr>
                <a:t>c</a:t>
              </a:r>
              <a:endParaRPr lang="zh-CN" altLang="en-US" dirty="0">
                <a:latin typeface="Times New Roman" panose="02020603050405020304" pitchFamily="18" charset="0"/>
              </a:endParaRPr>
            </a:p>
          </p:txBody>
        </p:sp>
      </p:grpSp>
      <p:sp>
        <p:nvSpPr>
          <p:cNvPr id="1036" name="TextBox 19"/>
          <p:cNvSpPr txBox="1"/>
          <p:nvPr/>
        </p:nvSpPr>
        <p:spPr>
          <a:xfrm>
            <a:off x="4427538" y="4437063"/>
            <a:ext cx="431800" cy="369887"/>
          </a:xfrm>
          <a:prstGeom prst="rect">
            <a:avLst/>
          </a:prstGeom>
          <a:noFill/>
          <a:ln w="9525">
            <a:noFill/>
          </a:ln>
        </p:spPr>
        <p:txBody>
          <a:bodyPr>
            <a:spAutoFit/>
          </a:bodyPr>
          <a:lstStyle/>
          <a:p>
            <a:pPr algn="ctr" eaLnBrk="0" hangingPunct="0"/>
            <a:r>
              <a:rPr lang="en-US" altLang="zh-CN" dirty="0">
                <a:latin typeface="Times New Roman" panose="02020603050405020304" pitchFamily="18" charset="0"/>
              </a:rPr>
              <a:t>a</a:t>
            </a:r>
            <a:endParaRPr lang="zh-CN" altLang="en-US" dirty="0">
              <a:latin typeface="Times New Roman" panose="02020603050405020304" pitchFamily="18" charset="0"/>
            </a:endParaRPr>
          </a:p>
        </p:txBody>
      </p:sp>
      <p:sp>
        <p:nvSpPr>
          <p:cNvPr id="2" name="TextBox 20"/>
          <p:cNvSpPr txBox="1"/>
          <p:nvPr/>
        </p:nvSpPr>
        <p:spPr>
          <a:xfrm>
            <a:off x="3708400" y="3213100"/>
            <a:ext cx="350838" cy="369888"/>
          </a:xfrm>
          <a:prstGeom prst="rect">
            <a:avLst/>
          </a:prstGeom>
          <a:noFill/>
          <a:ln w="9525">
            <a:noFill/>
          </a:ln>
        </p:spPr>
        <p:txBody>
          <a:bodyPr>
            <a:spAutoFit/>
          </a:bodyPr>
          <a:lstStyle/>
          <a:p>
            <a:pPr algn="ctr" eaLnBrk="0" hangingPunct="0"/>
            <a:r>
              <a:rPr lang="en-US" altLang="zh-CN" dirty="0">
                <a:latin typeface="Times New Roman" panose="02020603050405020304" pitchFamily="18" charset="0"/>
              </a:rPr>
              <a:t>c</a:t>
            </a:r>
            <a:endParaRPr lang="zh-CN" altLang="en-US" dirty="0">
              <a:latin typeface="Times New Roman" panose="02020603050405020304" pitchFamily="18" charset="0"/>
            </a:endParaRPr>
          </a:p>
        </p:txBody>
      </p:sp>
      <p:graphicFrame>
        <p:nvGraphicFramePr>
          <p:cNvPr id="1026" name="Object 2"/>
          <p:cNvGraphicFramePr>
            <a:graphicFrameLocks noChangeAspect="1"/>
          </p:cNvGraphicFramePr>
          <p:nvPr/>
        </p:nvGraphicFramePr>
        <p:xfrm>
          <a:off x="2079625" y="5559425"/>
          <a:ext cx="3178175" cy="488950"/>
        </p:xfrm>
        <a:graphic>
          <a:graphicData uri="http://schemas.openxmlformats.org/presentationml/2006/ole">
            <mc:AlternateContent xmlns:mc="http://schemas.openxmlformats.org/markup-compatibility/2006">
              <mc:Choice xmlns:v="urn:schemas-microsoft-com:vml" Requires="v">
                <p:oleObj spid="_x0000_s1025" name="" r:id="rId3" imgW="53340000" imgH="10363200" progId="Equation.3">
                  <p:embed/>
                </p:oleObj>
              </mc:Choice>
              <mc:Fallback>
                <p:oleObj name="" r:id="rId3" imgW="53340000" imgH="10363200" progId="Equation.3">
                  <p:embed/>
                  <p:pic>
                    <p:nvPicPr>
                      <p:cNvPr id="0" name="图片 1024" descr="image36"/>
                      <p:cNvPicPr>
                        <a:picLocks noChangeAspect="1"/>
                      </p:cNvPicPr>
                      <p:nvPr/>
                    </p:nvPicPr>
                    <p:blipFill>
                      <a:blip r:embed="rId4"/>
                      <a:stretch>
                        <a:fillRect/>
                      </a:stretch>
                    </p:blipFill>
                    <p:spPr>
                      <a:xfrm>
                        <a:off x="2079625" y="5559425"/>
                        <a:ext cx="3178175" cy="488950"/>
                      </a:xfrm>
                      <a:prstGeom prst="rect">
                        <a:avLst/>
                      </a:prstGeom>
                      <a:noFill/>
                      <a:ln w="38100">
                        <a:noFill/>
                      </a:ln>
                    </p:spPr>
                  </p:pic>
                </p:oleObj>
              </mc:Fallback>
            </mc:AlternateContent>
          </a:graphicData>
        </a:graphic>
      </p:graphicFrame>
      <p:graphicFrame>
        <p:nvGraphicFramePr>
          <p:cNvPr id="1027" name="Object 3"/>
          <p:cNvGraphicFramePr>
            <a:graphicFrameLocks noChangeAspect="1"/>
          </p:cNvGraphicFramePr>
          <p:nvPr/>
        </p:nvGraphicFramePr>
        <p:xfrm>
          <a:off x="5397500" y="6035675"/>
          <a:ext cx="685800" cy="373063"/>
        </p:xfrm>
        <a:graphic>
          <a:graphicData uri="http://schemas.openxmlformats.org/presentationml/2006/ole">
            <mc:AlternateContent xmlns:mc="http://schemas.openxmlformats.org/markup-compatibility/2006">
              <mc:Choice xmlns:v="urn:schemas-microsoft-com:vml" Requires="v">
                <p:oleObj spid="_x0000_s1052" name="" r:id="rId5" imgW="10668000" imgH="5791200" progId="Equation.3">
                  <p:embed/>
                </p:oleObj>
              </mc:Choice>
              <mc:Fallback>
                <p:oleObj name="" r:id="rId5" imgW="10668000" imgH="5791200" progId="Equation.3">
                  <p:embed/>
                  <p:pic>
                    <p:nvPicPr>
                      <p:cNvPr id="0" name="图片 1051" descr="image37"/>
                      <p:cNvPicPr>
                        <a:picLocks noChangeAspect="1"/>
                      </p:cNvPicPr>
                      <p:nvPr/>
                    </p:nvPicPr>
                    <p:blipFill>
                      <a:blip r:embed="rId6"/>
                      <a:stretch>
                        <a:fillRect/>
                      </a:stretch>
                    </p:blipFill>
                    <p:spPr>
                      <a:xfrm>
                        <a:off x="5397500" y="6035675"/>
                        <a:ext cx="685800" cy="373063"/>
                      </a:xfrm>
                      <a:prstGeom prst="rect">
                        <a:avLst/>
                      </a:prstGeom>
                      <a:noFill/>
                      <a:ln w="38100">
                        <a:noFill/>
                      </a:ln>
                    </p:spPr>
                  </p:pic>
                </p:oleObj>
              </mc:Fallback>
            </mc:AlternateContent>
          </a:graphicData>
        </a:graphic>
      </p:graphicFrame>
      <p:graphicFrame>
        <p:nvGraphicFramePr>
          <p:cNvPr id="1028" name="Object 4"/>
          <p:cNvGraphicFramePr>
            <a:graphicFrameLocks noChangeAspect="1"/>
          </p:cNvGraphicFramePr>
          <p:nvPr/>
        </p:nvGraphicFramePr>
        <p:xfrm>
          <a:off x="8010525" y="6035675"/>
          <a:ext cx="785813" cy="373063"/>
        </p:xfrm>
        <a:graphic>
          <a:graphicData uri="http://schemas.openxmlformats.org/presentationml/2006/ole">
            <mc:AlternateContent xmlns:mc="http://schemas.openxmlformats.org/markup-compatibility/2006">
              <mc:Choice xmlns:v="urn:schemas-microsoft-com:vml" Requires="v">
                <p:oleObj spid="_x0000_s1053" name="" r:id="rId7" imgW="12192000" imgH="5791200" progId="Equation.3">
                  <p:embed/>
                </p:oleObj>
              </mc:Choice>
              <mc:Fallback>
                <p:oleObj name="" r:id="rId7" imgW="12192000" imgH="5791200" progId="Equation.3">
                  <p:embed/>
                  <p:pic>
                    <p:nvPicPr>
                      <p:cNvPr id="0" name="图片 1052" descr="image38"/>
                      <p:cNvPicPr>
                        <a:picLocks noChangeAspect="1"/>
                      </p:cNvPicPr>
                      <p:nvPr/>
                    </p:nvPicPr>
                    <p:blipFill>
                      <a:blip r:embed="rId8"/>
                      <a:stretch>
                        <a:fillRect/>
                      </a:stretch>
                    </p:blipFill>
                    <p:spPr>
                      <a:xfrm>
                        <a:off x="8010525" y="6035675"/>
                        <a:ext cx="785813" cy="373063"/>
                      </a:xfrm>
                      <a:prstGeom prst="rect">
                        <a:avLst/>
                      </a:prstGeom>
                      <a:noFill/>
                      <a:ln w="38100">
                        <a:noFill/>
                      </a:ln>
                    </p:spPr>
                  </p:pic>
                </p:oleObj>
              </mc:Fallback>
            </mc:AlternateContent>
          </a:graphicData>
        </a:graphic>
      </p:graphicFrame>
      <p:graphicFrame>
        <p:nvGraphicFramePr>
          <p:cNvPr id="1029" name="Object 5"/>
          <p:cNvGraphicFramePr>
            <a:graphicFrameLocks noChangeAspect="1"/>
          </p:cNvGraphicFramePr>
          <p:nvPr/>
        </p:nvGraphicFramePr>
        <p:xfrm>
          <a:off x="1658938" y="6248400"/>
          <a:ext cx="2919412" cy="493713"/>
        </p:xfrm>
        <a:graphic>
          <a:graphicData uri="http://schemas.openxmlformats.org/presentationml/2006/ole">
            <mc:AlternateContent xmlns:mc="http://schemas.openxmlformats.org/markup-compatibility/2006">
              <mc:Choice xmlns:v="urn:schemas-microsoft-com:vml" Requires="v">
                <p:oleObj spid="_x0000_s1054" name="" r:id="rId9" imgW="42976800" imgH="10668000" progId="Equation.3">
                  <p:embed/>
                </p:oleObj>
              </mc:Choice>
              <mc:Fallback>
                <p:oleObj name="" r:id="rId9" imgW="42976800" imgH="10668000" progId="Equation.3">
                  <p:embed/>
                  <p:pic>
                    <p:nvPicPr>
                      <p:cNvPr id="0" name="图片 1053" descr="image39"/>
                      <p:cNvPicPr>
                        <a:picLocks noChangeAspect="1"/>
                      </p:cNvPicPr>
                      <p:nvPr/>
                    </p:nvPicPr>
                    <p:blipFill>
                      <a:blip r:embed="rId10"/>
                      <a:stretch>
                        <a:fillRect/>
                      </a:stretch>
                    </p:blipFill>
                    <p:spPr>
                      <a:xfrm>
                        <a:off x="1658938" y="6248400"/>
                        <a:ext cx="2919412" cy="493713"/>
                      </a:xfrm>
                      <a:prstGeom prst="rect">
                        <a:avLst/>
                      </a:prstGeom>
                      <a:solidFill>
                        <a:srgbClr val="FFFFFF"/>
                      </a:solidFill>
                      <a:ln w="38100">
                        <a:noFill/>
                      </a:ln>
                    </p:spPr>
                  </p:pic>
                </p:oleObj>
              </mc:Fallback>
            </mc:AlternateContent>
          </a:graphicData>
        </a:graphic>
      </p:graphicFrame>
    </p:spTree>
  </p:cSld>
  <p:clrMapOvr>
    <a:masterClrMapping/>
  </p:clrMapOvr>
  <p:transition>
    <p:pull dir="l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3"/>
          <p:cNvSpPr txBox="1"/>
          <p:nvPr/>
        </p:nvSpPr>
        <p:spPr>
          <a:xfrm>
            <a:off x="1979613" y="476250"/>
            <a:ext cx="5329237" cy="523875"/>
          </a:xfrm>
          <a:prstGeom prst="rect">
            <a:avLst/>
          </a:prstGeom>
          <a:noFill/>
          <a:ln w="9525">
            <a:noFill/>
          </a:ln>
        </p:spPr>
        <p:txBody>
          <a:bodyPr>
            <a:spAutoFit/>
          </a:bodyPr>
          <a:lstStyle/>
          <a:p>
            <a:pPr algn="ctr" eaLnBrk="0" hangingPunct="0"/>
            <a:r>
              <a:rPr lang="zh-CN" altLang="en-US" sz="2800" b="1" i="0" dirty="0">
                <a:latin typeface="Times New Roman" panose="02020603050405020304" pitchFamily="18" charset="0"/>
              </a:rPr>
              <a:t>六角晶系的晶向、晶面指数</a:t>
            </a:r>
            <a:endParaRPr lang="zh-CN" altLang="en-US" sz="2800" b="1" i="0" dirty="0">
              <a:latin typeface="Times New Roman" panose="02020603050405020304" pitchFamily="18" charset="0"/>
            </a:endParaRPr>
          </a:p>
        </p:txBody>
      </p:sp>
      <p:pic>
        <p:nvPicPr>
          <p:cNvPr id="43011" name="Picture 2"/>
          <p:cNvPicPr>
            <a:picLocks noChangeAspect="1"/>
          </p:cNvPicPr>
          <p:nvPr/>
        </p:nvPicPr>
        <p:blipFill>
          <a:blip r:embed="rId1"/>
          <a:srcRect l="17719" t="21262" r="17609" b="13535"/>
          <a:stretch>
            <a:fillRect/>
          </a:stretch>
        </p:blipFill>
        <p:spPr>
          <a:xfrm>
            <a:off x="34925" y="1068388"/>
            <a:ext cx="5689600" cy="3584575"/>
          </a:xfrm>
          <a:prstGeom prst="rect">
            <a:avLst/>
          </a:prstGeom>
          <a:noFill/>
          <a:ln w="9525">
            <a:noFill/>
          </a:ln>
        </p:spPr>
      </p:pic>
      <p:grpSp>
        <p:nvGrpSpPr>
          <p:cNvPr id="43012" name="组合 5"/>
          <p:cNvGrpSpPr/>
          <p:nvPr/>
        </p:nvGrpSpPr>
        <p:grpSpPr>
          <a:xfrm>
            <a:off x="5508625" y="2786063"/>
            <a:ext cx="2897188" cy="3821112"/>
            <a:chOff x="179512" y="914442"/>
            <a:chExt cx="2897137" cy="3819994"/>
          </a:xfrm>
        </p:grpSpPr>
        <p:grpSp>
          <p:nvGrpSpPr>
            <p:cNvPr id="43030" name="组合 6"/>
            <p:cNvGrpSpPr/>
            <p:nvPr/>
          </p:nvGrpSpPr>
          <p:grpSpPr>
            <a:xfrm>
              <a:off x="467544" y="914442"/>
              <a:ext cx="2609105" cy="3818367"/>
              <a:chOff x="5148064" y="2786650"/>
              <a:chExt cx="2609105" cy="3818367"/>
            </a:xfrm>
          </p:grpSpPr>
          <p:pic>
            <p:nvPicPr>
              <p:cNvPr id="43033" name="Picture 3"/>
              <p:cNvPicPr>
                <a:picLocks noChangeAspect="1"/>
              </p:cNvPicPr>
              <p:nvPr/>
            </p:nvPicPr>
            <p:blipFill>
              <a:blip r:embed="rId2"/>
              <a:stretch>
                <a:fillRect/>
              </a:stretch>
            </p:blipFill>
            <p:spPr>
              <a:xfrm>
                <a:off x="5148064" y="3356992"/>
                <a:ext cx="2505075" cy="3248025"/>
              </a:xfrm>
              <a:prstGeom prst="rect">
                <a:avLst/>
              </a:prstGeom>
              <a:noFill/>
              <a:ln w="9525">
                <a:noFill/>
              </a:ln>
            </p:spPr>
          </p:pic>
          <p:sp>
            <p:nvSpPr>
              <p:cNvPr id="43034" name="TextBox 10"/>
              <p:cNvSpPr txBox="1"/>
              <p:nvPr/>
            </p:nvSpPr>
            <p:spPr>
              <a:xfrm>
                <a:off x="5724128" y="5085185"/>
                <a:ext cx="1008112" cy="288031"/>
              </a:xfrm>
              <a:prstGeom prst="rect">
                <a:avLst/>
              </a:prstGeom>
              <a:solidFill>
                <a:schemeClr val="bg1"/>
              </a:solidFill>
              <a:ln w="9525">
                <a:noFill/>
              </a:ln>
            </p:spPr>
            <p:txBody>
              <a:bodyPr lIns="0" tIns="0" rIns="0" bIns="0">
                <a:spAutoFit/>
              </a:bodyPr>
              <a:lstStyle/>
              <a:p>
                <a:pPr algn="ctr" eaLnBrk="0" hangingPunct="0"/>
                <a:endParaRPr lang="zh-CN" altLang="en-US" dirty="0">
                  <a:latin typeface="Times New Roman" panose="02020603050405020304" pitchFamily="18" charset="0"/>
                </a:endParaRPr>
              </a:p>
            </p:txBody>
          </p:sp>
          <p:sp>
            <p:nvSpPr>
              <p:cNvPr id="43035" name="TextBox 11"/>
              <p:cNvSpPr txBox="1"/>
              <p:nvPr/>
            </p:nvSpPr>
            <p:spPr>
              <a:xfrm>
                <a:off x="5982664" y="4278349"/>
                <a:ext cx="1008112" cy="276999"/>
              </a:xfrm>
              <a:prstGeom prst="rect">
                <a:avLst/>
              </a:prstGeom>
              <a:solidFill>
                <a:schemeClr val="bg1"/>
              </a:solidFill>
              <a:ln w="9525">
                <a:noFill/>
              </a:ln>
            </p:spPr>
            <p:txBody>
              <a:bodyPr lIns="0" tIns="0" rIns="0" bIns="0">
                <a:spAutoFit/>
              </a:bodyPr>
              <a:lstStyle/>
              <a:p>
                <a:pPr algn="ctr" eaLnBrk="0" hangingPunct="0"/>
                <a:endParaRPr lang="zh-CN" altLang="en-US" dirty="0">
                  <a:latin typeface="Times New Roman" panose="02020603050405020304" pitchFamily="18" charset="0"/>
                </a:endParaRPr>
              </a:p>
            </p:txBody>
          </p:sp>
          <p:cxnSp>
            <p:nvCxnSpPr>
              <p:cNvPr id="13" name="直接连接符 12"/>
              <p:cNvCxnSpPr/>
              <p:nvPr/>
            </p:nvCxnSpPr>
            <p:spPr>
              <a:xfrm>
                <a:off x="6758649" y="4221330"/>
                <a:ext cx="0" cy="431674"/>
              </a:xfrm>
              <a:prstGeom prst="line">
                <a:avLst/>
              </a:prstGeom>
              <a:ln w="25400">
                <a:solidFill>
                  <a:srgbClr val="FA10D9"/>
                </a:solidFill>
              </a:ln>
            </p:spPr>
            <p:style>
              <a:lnRef idx="1">
                <a:schemeClr val="accent2"/>
              </a:lnRef>
              <a:fillRef idx="0">
                <a:schemeClr val="accent2"/>
              </a:fillRef>
              <a:effectRef idx="0">
                <a:schemeClr val="accent2"/>
              </a:effectRef>
              <a:fontRef idx="minor">
                <a:schemeClr val="tx1"/>
              </a:fontRef>
            </p:style>
          </p:cxnSp>
          <p:cxnSp>
            <p:nvCxnSpPr>
              <p:cNvPr id="14" name="直接连接符 13"/>
              <p:cNvCxnSpPr/>
              <p:nvPr/>
            </p:nvCxnSpPr>
            <p:spPr>
              <a:xfrm>
                <a:off x="5953801" y="4941844"/>
                <a:ext cx="0" cy="431674"/>
              </a:xfrm>
              <a:prstGeom prst="line">
                <a:avLst/>
              </a:prstGeom>
              <a:ln w="25400">
                <a:solidFill>
                  <a:srgbClr val="FA10D9"/>
                </a:solidFill>
              </a:ln>
            </p:spPr>
            <p:style>
              <a:lnRef idx="1">
                <a:schemeClr val="accent2"/>
              </a:lnRef>
              <a:fillRef idx="0">
                <a:schemeClr val="accent2"/>
              </a:fillRef>
              <a:effectRef idx="0">
                <a:schemeClr val="accent2"/>
              </a:effectRef>
              <a:fontRef idx="minor">
                <a:schemeClr val="tx1"/>
              </a:fontRef>
            </p:style>
          </p:cxnSp>
          <p:sp>
            <p:nvSpPr>
              <p:cNvPr id="43038" name="TextBox 14"/>
              <p:cNvSpPr txBox="1"/>
              <p:nvPr/>
            </p:nvSpPr>
            <p:spPr>
              <a:xfrm>
                <a:off x="6066685" y="2786650"/>
                <a:ext cx="1690484" cy="369223"/>
              </a:xfrm>
              <a:prstGeom prst="rect">
                <a:avLst/>
              </a:prstGeom>
              <a:solidFill>
                <a:schemeClr val="bg1"/>
              </a:solidFill>
              <a:ln w="9525">
                <a:noFill/>
              </a:ln>
            </p:spPr>
            <p:txBody>
              <a:bodyPr lIns="0" tIns="0" rIns="0" bIns="0">
                <a:spAutoFit/>
              </a:bodyPr>
              <a:lstStyle/>
              <a:p>
                <a:pPr algn="ctr" eaLnBrk="0" hangingPunct="0"/>
                <a:r>
                  <a:rPr lang="en-US" altLang="zh-CN" dirty="0">
                    <a:latin typeface="Times New Roman" panose="02020603050405020304" pitchFamily="18" charset="0"/>
                  </a:rPr>
                  <a:t>Wurtzite GaN</a:t>
                </a:r>
                <a:endParaRPr lang="zh-CN" altLang="en-US" dirty="0">
                  <a:latin typeface="Times New Roman" panose="02020603050405020304" pitchFamily="18" charset="0"/>
                </a:endParaRPr>
              </a:p>
            </p:txBody>
          </p:sp>
        </p:grpSp>
        <p:sp>
          <p:nvSpPr>
            <p:cNvPr id="43031" name="TextBox 7"/>
            <p:cNvSpPr txBox="1"/>
            <p:nvPr/>
          </p:nvSpPr>
          <p:spPr>
            <a:xfrm>
              <a:off x="539552" y="4365104"/>
              <a:ext cx="432048" cy="369332"/>
            </a:xfrm>
            <a:prstGeom prst="rect">
              <a:avLst/>
            </a:prstGeom>
            <a:noFill/>
            <a:ln w="9525">
              <a:noFill/>
            </a:ln>
          </p:spPr>
          <p:txBody>
            <a:bodyPr>
              <a:spAutoFit/>
            </a:bodyPr>
            <a:lstStyle/>
            <a:p>
              <a:pPr algn="ctr" eaLnBrk="0" hangingPunct="0"/>
              <a:r>
                <a:rPr lang="en-US" altLang="zh-CN" dirty="0">
                  <a:latin typeface="Times New Roman" panose="02020603050405020304" pitchFamily="18" charset="0"/>
                </a:rPr>
                <a:t>a</a:t>
              </a:r>
              <a:endParaRPr lang="zh-CN" altLang="en-US" dirty="0">
                <a:latin typeface="Times New Roman" panose="02020603050405020304" pitchFamily="18" charset="0"/>
              </a:endParaRPr>
            </a:p>
          </p:txBody>
        </p:sp>
        <p:sp>
          <p:nvSpPr>
            <p:cNvPr id="43032" name="TextBox 8"/>
            <p:cNvSpPr txBox="1"/>
            <p:nvPr/>
          </p:nvSpPr>
          <p:spPr>
            <a:xfrm>
              <a:off x="179512" y="2708920"/>
              <a:ext cx="351656" cy="369332"/>
            </a:xfrm>
            <a:prstGeom prst="rect">
              <a:avLst/>
            </a:prstGeom>
            <a:noFill/>
            <a:ln w="9525">
              <a:noFill/>
            </a:ln>
          </p:spPr>
          <p:txBody>
            <a:bodyPr>
              <a:spAutoFit/>
            </a:bodyPr>
            <a:lstStyle/>
            <a:p>
              <a:pPr algn="ctr" eaLnBrk="0" hangingPunct="0"/>
              <a:r>
                <a:rPr lang="en-US" altLang="zh-CN" dirty="0">
                  <a:latin typeface="Times New Roman" panose="02020603050405020304" pitchFamily="18" charset="0"/>
                </a:rPr>
                <a:t>c</a:t>
              </a:r>
              <a:endParaRPr lang="zh-CN" altLang="en-US" dirty="0">
                <a:latin typeface="Times New Roman" panose="02020603050405020304" pitchFamily="18" charset="0"/>
              </a:endParaRPr>
            </a:p>
          </p:txBody>
        </p:sp>
      </p:grpSp>
      <p:sp>
        <p:nvSpPr>
          <p:cNvPr id="16" name="矩形 15"/>
          <p:cNvSpPr/>
          <p:nvPr/>
        </p:nvSpPr>
        <p:spPr>
          <a:xfrm>
            <a:off x="7626350" y="4221163"/>
            <a:ext cx="71438" cy="2016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1" u="none" strike="noStrike" kern="1200" cap="none" spc="0" normalizeH="0" baseline="0" noProof="0">
              <a:ln>
                <a:noFill/>
              </a:ln>
              <a:solidFill>
                <a:schemeClr val="lt1"/>
              </a:solidFill>
              <a:effectLst/>
              <a:uLnTx/>
              <a:uFillTx/>
              <a:latin typeface="+mn-lt"/>
              <a:ea typeface="+mn-ea"/>
              <a:cs typeface="+mn-cs"/>
            </a:endParaRPr>
          </a:p>
        </p:txBody>
      </p:sp>
      <p:cxnSp>
        <p:nvCxnSpPr>
          <p:cNvPr id="17" name="直接连接符 16"/>
          <p:cNvCxnSpPr/>
          <p:nvPr/>
        </p:nvCxnSpPr>
        <p:spPr>
          <a:xfrm>
            <a:off x="7646988" y="4206875"/>
            <a:ext cx="6350" cy="2087563"/>
          </a:xfrm>
          <a:prstGeom prst="line">
            <a:avLst/>
          </a:prstGeom>
          <a:ln w="28575">
            <a:solidFill>
              <a:srgbClr val="FA10D9"/>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675438" y="6338888"/>
            <a:ext cx="900113" cy="71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1" u="none" strike="noStrike" kern="1200" cap="none" spc="0" normalizeH="0" baseline="0" noProof="0">
              <a:ln>
                <a:noFill/>
              </a:ln>
              <a:solidFill>
                <a:schemeClr val="lt1"/>
              </a:solidFill>
              <a:effectLst/>
              <a:uLnTx/>
              <a:uFillTx/>
              <a:latin typeface="+mn-lt"/>
              <a:ea typeface="+mn-ea"/>
              <a:cs typeface="+mn-cs"/>
            </a:endParaRPr>
          </a:p>
        </p:txBody>
      </p:sp>
      <p:cxnSp>
        <p:nvCxnSpPr>
          <p:cNvPr id="19" name="直接连接符 18"/>
          <p:cNvCxnSpPr/>
          <p:nvPr/>
        </p:nvCxnSpPr>
        <p:spPr>
          <a:xfrm>
            <a:off x="6688138" y="6351588"/>
            <a:ext cx="887413" cy="7938"/>
          </a:xfrm>
          <a:prstGeom prst="line">
            <a:avLst/>
          </a:prstGeom>
          <a:ln w="28575">
            <a:solidFill>
              <a:srgbClr val="FA10D9"/>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7885113" y="6051550"/>
            <a:ext cx="142875"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1" u="none" strike="noStrike" kern="1200" cap="none" spc="0" normalizeH="0" baseline="0" noProof="0">
              <a:ln>
                <a:noFill/>
              </a:ln>
              <a:solidFill>
                <a:schemeClr val="lt1"/>
              </a:solidFill>
              <a:effectLst/>
              <a:uLnTx/>
              <a:uFillTx/>
              <a:latin typeface="+mn-lt"/>
              <a:ea typeface="+mn-ea"/>
              <a:cs typeface="+mn-cs"/>
            </a:endParaRPr>
          </a:p>
        </p:txBody>
      </p:sp>
      <p:cxnSp>
        <p:nvCxnSpPr>
          <p:cNvPr id="21" name="直接连接符 20"/>
          <p:cNvCxnSpPr>
            <a:cxnSpLocks noChangeAspect="1"/>
          </p:cNvCxnSpPr>
          <p:nvPr/>
        </p:nvCxnSpPr>
        <p:spPr>
          <a:xfrm flipH="1">
            <a:off x="7740650" y="6027738"/>
            <a:ext cx="269875" cy="269875"/>
          </a:xfrm>
          <a:prstGeom prst="line">
            <a:avLst/>
          </a:prstGeom>
          <a:ln w="28575">
            <a:solidFill>
              <a:srgbClr val="FA10D9"/>
            </a:solidFill>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7019925" y="3860800"/>
            <a:ext cx="0" cy="208915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6659563" y="6021388"/>
            <a:ext cx="288925" cy="287338"/>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051675" y="6007100"/>
            <a:ext cx="992188" cy="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8027988" y="6092825"/>
            <a:ext cx="144463"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1" u="none" strike="noStrike" kern="1200" cap="none" spc="0" normalizeH="0" baseline="0" noProof="0">
              <a:ln>
                <a:noFill/>
              </a:ln>
              <a:solidFill>
                <a:schemeClr val="lt1"/>
              </a:solidFill>
              <a:effectLst/>
              <a:uLnTx/>
              <a:uFillTx/>
              <a:latin typeface="+mn-lt"/>
              <a:ea typeface="+mn-ea"/>
              <a:cs typeface="+mn-cs"/>
            </a:endParaRPr>
          </a:p>
        </p:txBody>
      </p:sp>
      <p:sp>
        <p:nvSpPr>
          <p:cNvPr id="26" name="矩形 25"/>
          <p:cNvSpPr/>
          <p:nvPr/>
        </p:nvSpPr>
        <p:spPr>
          <a:xfrm>
            <a:off x="6716713" y="6408738"/>
            <a:ext cx="303213" cy="260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1" u="none" strike="noStrike" kern="1200" cap="none" spc="0" normalizeH="0" baseline="0" noProof="0">
              <a:ln>
                <a:noFill/>
              </a:ln>
              <a:solidFill>
                <a:schemeClr val="lt1"/>
              </a:solidFill>
              <a:effectLst/>
              <a:uLnTx/>
              <a:uFillTx/>
              <a:latin typeface="+mn-lt"/>
              <a:ea typeface="+mn-ea"/>
              <a:cs typeface="+mn-cs"/>
            </a:endParaRPr>
          </a:p>
        </p:txBody>
      </p:sp>
      <p:sp>
        <p:nvSpPr>
          <p:cNvPr id="27" name="矩形 26"/>
          <p:cNvSpPr/>
          <p:nvPr/>
        </p:nvSpPr>
        <p:spPr>
          <a:xfrm>
            <a:off x="8180388" y="6245225"/>
            <a:ext cx="144463"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1" u="none" strike="noStrike" kern="1200" cap="none" spc="0" normalizeH="0" baseline="0" noProof="0">
              <a:ln>
                <a:noFill/>
              </a:ln>
              <a:solidFill>
                <a:schemeClr val="lt1"/>
              </a:solidFill>
              <a:effectLst/>
              <a:uLnTx/>
              <a:uFillTx/>
              <a:latin typeface="+mn-lt"/>
              <a:ea typeface="+mn-ea"/>
              <a:cs typeface="+mn-cs"/>
            </a:endParaRPr>
          </a:p>
        </p:txBody>
      </p:sp>
      <p:sp>
        <p:nvSpPr>
          <p:cNvPr id="28" name="矩形 27"/>
          <p:cNvSpPr/>
          <p:nvPr/>
        </p:nvSpPr>
        <p:spPr>
          <a:xfrm>
            <a:off x="7723188" y="4221163"/>
            <a:ext cx="303213" cy="260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1" u="none" strike="noStrike" kern="1200" cap="none" spc="0" normalizeH="0" baseline="0" noProof="0">
              <a:ln>
                <a:noFill/>
              </a:ln>
              <a:solidFill>
                <a:schemeClr val="lt1"/>
              </a:solidFill>
              <a:effectLst/>
              <a:uLnTx/>
              <a:uFillTx/>
              <a:latin typeface="+mn-lt"/>
              <a:ea typeface="+mn-ea"/>
              <a:cs typeface="+mn-cs"/>
            </a:endParaRPr>
          </a:p>
        </p:txBody>
      </p:sp>
      <p:sp>
        <p:nvSpPr>
          <p:cNvPr id="43026" name="TextBox 28"/>
          <p:cNvSpPr txBox="1"/>
          <p:nvPr/>
        </p:nvSpPr>
        <p:spPr>
          <a:xfrm>
            <a:off x="6732588" y="6381750"/>
            <a:ext cx="482600" cy="461963"/>
          </a:xfrm>
          <a:prstGeom prst="rect">
            <a:avLst/>
          </a:prstGeom>
          <a:noFill/>
          <a:ln w="9525">
            <a:noFill/>
          </a:ln>
        </p:spPr>
        <p:txBody>
          <a:bodyPr>
            <a:spAutoFit/>
          </a:bodyPr>
          <a:lstStyle/>
          <a:p>
            <a:pPr algn="ctr" eaLnBrk="0" hangingPunct="0"/>
            <a:r>
              <a:rPr lang="en-US" altLang="zh-CN" b="1" dirty="0">
                <a:latin typeface="Times New Roman" panose="02020603050405020304" pitchFamily="18" charset="0"/>
              </a:rPr>
              <a:t>a</a:t>
            </a:r>
            <a:r>
              <a:rPr lang="en-US" altLang="zh-CN" b="1" baseline="-25000" dirty="0">
                <a:latin typeface="Times New Roman" panose="02020603050405020304" pitchFamily="18" charset="0"/>
              </a:rPr>
              <a:t>1</a:t>
            </a:r>
            <a:endParaRPr lang="zh-CN" altLang="en-US" b="1" baseline="-25000" dirty="0">
              <a:latin typeface="Times New Roman" panose="02020603050405020304" pitchFamily="18" charset="0"/>
            </a:endParaRPr>
          </a:p>
        </p:txBody>
      </p:sp>
      <p:sp>
        <p:nvSpPr>
          <p:cNvPr id="43027" name="TextBox 29"/>
          <p:cNvSpPr txBox="1"/>
          <p:nvPr/>
        </p:nvSpPr>
        <p:spPr>
          <a:xfrm>
            <a:off x="8027988" y="5949950"/>
            <a:ext cx="544512" cy="461963"/>
          </a:xfrm>
          <a:prstGeom prst="rect">
            <a:avLst/>
          </a:prstGeom>
          <a:noFill/>
          <a:ln w="9525">
            <a:noFill/>
          </a:ln>
        </p:spPr>
        <p:txBody>
          <a:bodyPr>
            <a:spAutoFit/>
          </a:bodyPr>
          <a:lstStyle/>
          <a:p>
            <a:pPr algn="ctr" eaLnBrk="0" hangingPunct="0"/>
            <a:r>
              <a:rPr lang="en-US" altLang="zh-CN" b="1" dirty="0">
                <a:latin typeface="Times New Roman" panose="02020603050405020304" pitchFamily="18" charset="0"/>
              </a:rPr>
              <a:t>a</a:t>
            </a:r>
            <a:r>
              <a:rPr lang="en-US" altLang="zh-CN" b="1" baseline="-25000" dirty="0">
                <a:latin typeface="Times New Roman" panose="02020603050405020304" pitchFamily="18" charset="0"/>
              </a:rPr>
              <a:t>2</a:t>
            </a:r>
            <a:endParaRPr lang="zh-CN" altLang="en-US" b="1" baseline="-25000" dirty="0">
              <a:latin typeface="Times New Roman" panose="02020603050405020304" pitchFamily="18" charset="0"/>
            </a:endParaRPr>
          </a:p>
        </p:txBody>
      </p:sp>
      <p:sp>
        <p:nvSpPr>
          <p:cNvPr id="43028" name="TextBox 30"/>
          <p:cNvSpPr txBox="1"/>
          <p:nvPr/>
        </p:nvSpPr>
        <p:spPr>
          <a:xfrm>
            <a:off x="7019925" y="4221163"/>
            <a:ext cx="552450" cy="461962"/>
          </a:xfrm>
          <a:prstGeom prst="rect">
            <a:avLst/>
          </a:prstGeom>
          <a:noFill/>
          <a:ln w="9525">
            <a:noFill/>
          </a:ln>
        </p:spPr>
        <p:txBody>
          <a:bodyPr>
            <a:spAutoFit/>
          </a:bodyPr>
          <a:lstStyle/>
          <a:p>
            <a:pPr algn="ctr" eaLnBrk="0" hangingPunct="0"/>
            <a:r>
              <a:rPr lang="en-US" altLang="zh-CN" b="1" dirty="0">
                <a:latin typeface="Times New Roman" panose="02020603050405020304" pitchFamily="18" charset="0"/>
              </a:rPr>
              <a:t>a</a:t>
            </a:r>
            <a:r>
              <a:rPr lang="en-US" altLang="zh-CN" b="1" baseline="-25000" dirty="0">
                <a:latin typeface="Times New Roman" panose="02020603050405020304" pitchFamily="18" charset="0"/>
              </a:rPr>
              <a:t>3</a:t>
            </a:r>
            <a:endParaRPr lang="zh-CN" altLang="en-US" b="1" baseline="-25000" dirty="0">
              <a:latin typeface="Times New Roman" panose="02020603050405020304" pitchFamily="18" charset="0"/>
            </a:endParaRPr>
          </a:p>
        </p:txBody>
      </p:sp>
      <p:sp>
        <p:nvSpPr>
          <p:cNvPr id="39957" name="灯片编号占位符 29"/>
          <p:cNvSpPr txBox="1">
            <a:spLocks noGrp="1" noChangeArrowheads="1"/>
          </p:cNvSpPr>
          <p:nvPr>
            <p:ph type="sldNum" sz="quarter" idx="12"/>
          </p:nvPr>
        </p:nvSpPr>
        <p:spPr bwMode="auto">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100" i="0" dirty="0">
                <a:solidFill>
                  <a:srgbClr val="636363"/>
                </a:solidFill>
              </a:rPr>
            </a:fld>
            <a:endParaRPr lang="en-US" altLang="zh-CN" sz="1100" i="0" dirty="0">
              <a:solidFill>
                <a:srgbClr val="636363"/>
              </a:solidFill>
            </a:endParaRPr>
          </a:p>
        </p:txBody>
      </p:sp>
    </p:spTree>
  </p:cSld>
  <p:clrMapOvr>
    <a:masterClrMapping/>
  </p:clrMapOvr>
  <p:transition>
    <p:pull dir="l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p:cNvPicPr>
          <p:nvPr/>
        </p:nvPicPr>
        <p:blipFill>
          <a:blip r:embed="rId1"/>
          <a:srcRect l="14563" t="7475" r="20764" b="10310"/>
          <a:stretch>
            <a:fillRect/>
          </a:stretch>
        </p:blipFill>
        <p:spPr>
          <a:xfrm>
            <a:off x="214313" y="333375"/>
            <a:ext cx="8429625" cy="6121400"/>
          </a:xfrm>
          <a:prstGeom prst="rect">
            <a:avLst/>
          </a:prstGeom>
          <a:noFill/>
          <a:ln w="9525">
            <a:noFill/>
          </a:ln>
        </p:spPr>
      </p:pic>
      <p:sp>
        <p:nvSpPr>
          <p:cNvPr id="3" name="矩形 2"/>
          <p:cNvSpPr/>
          <p:nvPr/>
        </p:nvSpPr>
        <p:spPr>
          <a:xfrm>
            <a:off x="3059113" y="5949950"/>
            <a:ext cx="792163" cy="358775"/>
          </a:xfrm>
          <a:prstGeom prst="rect">
            <a:avLst/>
          </a:prstGeom>
          <a:solidFill>
            <a:srgbClr val="EFF5F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1" u="none" strike="noStrike" kern="1200" cap="none" spc="0" normalizeH="0" baseline="0" noProof="0">
              <a:ln>
                <a:noFill/>
              </a:ln>
              <a:solidFill>
                <a:schemeClr val="lt1"/>
              </a:solidFill>
              <a:effectLst/>
              <a:uLnTx/>
              <a:uFillTx/>
              <a:latin typeface="+mn-lt"/>
              <a:ea typeface="+mn-ea"/>
              <a:cs typeface="+mn-cs"/>
            </a:endParaRPr>
          </a:p>
        </p:txBody>
      </p:sp>
      <p:sp>
        <p:nvSpPr>
          <p:cNvPr id="40964" name="灯片编号占位符 3"/>
          <p:cNvSpPr txBox="1">
            <a:spLocks noGrp="1" noChangeArrowheads="1"/>
          </p:cNvSpPr>
          <p:nvPr>
            <p:ph type="sldNum" sz="quarter" idx="12"/>
          </p:nvPr>
        </p:nvSpPr>
        <p:spPr bwMode="auto">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100" i="0" dirty="0">
                <a:solidFill>
                  <a:srgbClr val="636363"/>
                </a:solidFill>
              </a:rPr>
            </a:fld>
            <a:endParaRPr lang="en-US" altLang="zh-CN" sz="1100" i="0" dirty="0">
              <a:solidFill>
                <a:srgbClr val="636363"/>
              </a:solidFill>
            </a:endParaRPr>
          </a:p>
        </p:txBody>
      </p:sp>
    </p:spTree>
  </p:cSld>
  <p:clrMapOvr>
    <a:masterClrMapping/>
  </p:clrMapOvr>
  <p:transition>
    <p:pull dir="l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2"/>
          <p:cNvPicPr>
            <a:picLocks noChangeAspect="1"/>
          </p:cNvPicPr>
          <p:nvPr/>
        </p:nvPicPr>
        <p:blipFill>
          <a:blip r:embed="rId1"/>
          <a:srcRect l="13676" t="7475" r="13676" b="7475"/>
          <a:stretch>
            <a:fillRect/>
          </a:stretch>
        </p:blipFill>
        <p:spPr>
          <a:xfrm>
            <a:off x="500063" y="142875"/>
            <a:ext cx="8464550" cy="6192838"/>
          </a:xfrm>
          <a:prstGeom prst="rect">
            <a:avLst/>
          </a:prstGeom>
          <a:noFill/>
          <a:ln w="9525">
            <a:noFill/>
          </a:ln>
        </p:spPr>
      </p:pic>
      <p:sp>
        <p:nvSpPr>
          <p:cNvPr id="2053" name="TextBox 2"/>
          <p:cNvSpPr txBox="1"/>
          <p:nvPr/>
        </p:nvSpPr>
        <p:spPr>
          <a:xfrm>
            <a:off x="857250" y="5857875"/>
            <a:ext cx="6769100" cy="461963"/>
          </a:xfrm>
          <a:prstGeom prst="rect">
            <a:avLst/>
          </a:prstGeom>
          <a:noFill/>
          <a:ln w="9525">
            <a:noFill/>
          </a:ln>
        </p:spPr>
        <p:txBody>
          <a:bodyPr>
            <a:spAutoFit/>
          </a:bodyPr>
          <a:lstStyle/>
          <a:p>
            <a:pPr algn="ctr" eaLnBrk="0" hangingPunct="0"/>
            <a:r>
              <a:rPr lang="en-US" altLang="zh-CN" b="1" dirty="0">
                <a:solidFill>
                  <a:srgbClr val="FF0000"/>
                </a:solidFill>
                <a:latin typeface="Times New Roman" panose="02020603050405020304" pitchFamily="18" charset="0"/>
              </a:rPr>
              <a:t>u=(2U-V)/3,v=(2V-U)/3,t=-(U+V)/3,w=W</a:t>
            </a:r>
            <a:endParaRPr lang="zh-CN" altLang="en-US" b="1" dirty="0">
              <a:solidFill>
                <a:srgbClr val="FF0000"/>
              </a:solidFill>
              <a:latin typeface="Times New Roman" panose="02020603050405020304" pitchFamily="18" charset="0"/>
            </a:endParaRPr>
          </a:p>
        </p:txBody>
      </p:sp>
      <p:graphicFrame>
        <p:nvGraphicFramePr>
          <p:cNvPr id="2050"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049" name="" r:id="rId2" imgW="2743200" imgH="5181600" progId="Equation.3">
                  <p:embed/>
                </p:oleObj>
              </mc:Choice>
              <mc:Fallback>
                <p:oleObj name="" r:id="rId2" imgW="2743200" imgH="5181600" progId="Equation.3">
                  <p:embed/>
                  <p:pic>
                    <p:nvPicPr>
                      <p:cNvPr id="0" name="图片 2048" descr="image43"/>
                      <p:cNvPicPr>
                        <a:picLocks noChangeAspect="1"/>
                      </p:cNvPicPr>
                      <p:nvPr/>
                    </p:nvPicPr>
                    <p:blipFill>
                      <a:blip r:embed="rId3"/>
                      <a:stretch>
                        <a:fillRect/>
                      </a:stretch>
                    </p:blipFill>
                    <p:spPr>
                      <a:xfrm>
                        <a:off x="4514850" y="3321050"/>
                        <a:ext cx="114300" cy="215900"/>
                      </a:xfrm>
                      <a:prstGeom prst="rect">
                        <a:avLst/>
                      </a:prstGeom>
                      <a:noFill/>
                      <a:ln w="38100">
                        <a:noFill/>
                      </a:ln>
                    </p:spPr>
                  </p:pic>
                </p:oleObj>
              </mc:Fallback>
            </mc:AlternateContent>
          </a:graphicData>
        </a:graphic>
      </p:graphicFrame>
      <p:graphicFrame>
        <p:nvGraphicFramePr>
          <p:cNvPr id="2051" name="Object 5"/>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054" name="" r:id="rId4" imgW="2743200" imgH="5181600" progId="Equation.3">
                  <p:embed/>
                </p:oleObj>
              </mc:Choice>
              <mc:Fallback>
                <p:oleObj name="" r:id="rId4" imgW="2743200" imgH="5181600" progId="Equation.3">
                  <p:embed/>
                  <p:pic>
                    <p:nvPicPr>
                      <p:cNvPr id="0" name="图片 2053" descr="image43"/>
                      <p:cNvPicPr>
                        <a:picLocks noChangeAspect="1"/>
                      </p:cNvPicPr>
                      <p:nvPr/>
                    </p:nvPicPr>
                    <p:blipFill>
                      <a:blip r:embed="rId3"/>
                      <a:stretch>
                        <a:fillRect/>
                      </a:stretch>
                    </p:blipFill>
                    <p:spPr>
                      <a:xfrm>
                        <a:off x="4514850" y="3321050"/>
                        <a:ext cx="114300" cy="215900"/>
                      </a:xfrm>
                      <a:prstGeom prst="rect">
                        <a:avLst/>
                      </a:prstGeom>
                      <a:noFill/>
                      <a:ln w="38100">
                        <a:noFill/>
                      </a:ln>
                    </p:spPr>
                  </p:pic>
                </p:oleObj>
              </mc:Fallback>
            </mc:AlternateContent>
          </a:graphicData>
        </a:graphic>
      </p:graphicFrame>
      <p:sp>
        <p:nvSpPr>
          <p:cNvPr id="2054" name="灯片编号占位符 5"/>
          <p:cNvSpPr txBox="1">
            <a:spLocks noGrp="1" noChangeArrowheads="1"/>
          </p:cNvSpPr>
          <p:nvPr>
            <p:ph type="sldNum" sz="quarter" idx="12"/>
          </p:nvPr>
        </p:nvSpPr>
        <p:spPr bwMode="auto">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100" i="0" dirty="0">
                <a:solidFill>
                  <a:srgbClr val="636363"/>
                </a:solidFill>
              </a:rPr>
            </a:fld>
            <a:endParaRPr lang="en-US" altLang="zh-CN" sz="1100" i="0" dirty="0">
              <a:solidFill>
                <a:srgbClr val="636363"/>
              </a:solidFill>
            </a:endParaRPr>
          </a:p>
        </p:txBody>
      </p:sp>
    </p:spTree>
  </p:cSld>
  <p:clrMapOvr>
    <a:masterClrMapping/>
  </p:clrMapOvr>
  <p:transition>
    <p:pull dir="l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157" y="91735"/>
            <a:ext cx="8215370" cy="607695"/>
          </a:xfrm>
          <a:prstGeom prst="rect">
            <a:avLst/>
          </a:prstGeom>
        </p:spPr>
        <p:txBody>
          <a:bodyPr wrap="square">
            <a:spAutoFit/>
          </a:bodyPr>
          <a:lstStyle/>
          <a:p>
            <a:pPr lvl="0">
              <a:lnSpc>
                <a:spcPct val="120000"/>
              </a:lnSpc>
              <a:spcBef>
                <a:spcPct val="20000"/>
              </a:spcBef>
              <a:buClr>
                <a:schemeClr val="tx2"/>
              </a:buClr>
              <a:buSzPct val="50000"/>
              <a:defRPr/>
            </a:pPr>
            <a:r>
              <a:rPr lang="en-US" altLang="zh-CN" sz="2800" b="1" i="0" dirty="0" smtClean="0"/>
              <a:t>1.2.1 III</a:t>
            </a:r>
            <a:r>
              <a:rPr lang="zh-CN" altLang="en-US" sz="2800" b="1" i="0" dirty="0" smtClean="0"/>
              <a:t>族氮化物</a:t>
            </a:r>
            <a:endParaRPr lang="en-US" altLang="zh-CN" sz="2800" b="1" i="0" dirty="0" smtClean="0"/>
          </a:p>
        </p:txBody>
      </p:sp>
      <p:pic>
        <p:nvPicPr>
          <p:cNvPr id="3" name="Picture 2"/>
          <p:cNvPicPr>
            <a:picLocks noChangeAspect="1"/>
          </p:cNvPicPr>
          <p:nvPr>
            <p:custDataLst>
              <p:tags r:id="rId1"/>
            </p:custDataLst>
          </p:nvPr>
        </p:nvPicPr>
        <p:blipFill>
          <a:blip r:embed="rId2"/>
          <a:srcRect l="50480" b="14415"/>
          <a:stretch>
            <a:fillRect/>
          </a:stretch>
        </p:blipFill>
        <p:spPr>
          <a:xfrm>
            <a:off x="535940" y="1240790"/>
            <a:ext cx="4131310" cy="3668395"/>
          </a:xfrm>
          <a:prstGeom prst="rect">
            <a:avLst/>
          </a:prstGeom>
          <a:noFill/>
          <a:ln w="9525">
            <a:noFill/>
          </a:ln>
        </p:spPr>
      </p:pic>
      <p:sp>
        <p:nvSpPr>
          <p:cNvPr id="4" name="TextBox 3"/>
          <p:cNvSpPr txBox="1"/>
          <p:nvPr/>
        </p:nvSpPr>
        <p:spPr>
          <a:xfrm>
            <a:off x="536229" y="5298454"/>
            <a:ext cx="8286808" cy="1323439"/>
          </a:xfrm>
          <a:prstGeom prst="rect">
            <a:avLst/>
          </a:prstGeom>
          <a:noFill/>
        </p:spPr>
        <p:txBody>
          <a:bodyPr wrap="square" rtlCol="0">
            <a:spAutoFit/>
          </a:bodyPr>
          <a:lstStyle/>
          <a:p>
            <a:r>
              <a:rPr lang="zh-CN" altLang="en-US" sz="2000" b="1" i="0" dirty="0" smtClean="0"/>
              <a:t>直接带隙：导带最小值和价带最大值处于同一倒空间位置，如</a:t>
            </a:r>
            <a:r>
              <a:rPr lang="en-US" altLang="zh-CN" sz="2000" b="1" i="0" dirty="0" smtClean="0">
                <a:latin typeface="Symbol" panose="05050102010706020507" pitchFamily="18" charset="2"/>
              </a:rPr>
              <a:t>G</a:t>
            </a:r>
            <a:r>
              <a:rPr lang="zh-CN" altLang="en-US" sz="2000" b="1" i="0" dirty="0" smtClean="0"/>
              <a:t>点。</a:t>
            </a:r>
            <a:endParaRPr lang="en-US" altLang="zh-CN" sz="2000" b="1" i="0" dirty="0" smtClean="0"/>
          </a:p>
          <a:p>
            <a:r>
              <a:rPr lang="zh-CN" altLang="en-US" sz="2000" b="1" i="0" dirty="0" smtClean="0"/>
              <a:t>由于</a:t>
            </a:r>
            <a:r>
              <a:rPr lang="en-US" altLang="zh-CN" sz="2000" b="1" i="0" dirty="0" smtClean="0"/>
              <a:t>k</a:t>
            </a:r>
            <a:r>
              <a:rPr lang="zh-CN" altLang="en-US" sz="2000" b="1" i="0" dirty="0" smtClean="0"/>
              <a:t>值不变，导带电子向价带跃迁时，不需要声子的参与，直接带隙的半导体导带电子与价带空穴复合几率高，这也是直接带隙半导体发光效率高的根本原因。</a:t>
            </a:r>
            <a:endParaRPr lang="zh-CN" altLang="en-US" sz="2000" b="1" i="0" dirty="0"/>
          </a:p>
        </p:txBody>
      </p:sp>
      <p:pic>
        <p:nvPicPr>
          <p:cNvPr id="354306" name="Picture 2" descr="http://muchongimg.xmcimg.com/data/bcs/2013/0911/w104h1339332_1378902078_540.png"/>
          <p:cNvPicPr>
            <a:picLocks noChangeAspect="1" noChangeArrowheads="1"/>
          </p:cNvPicPr>
          <p:nvPr>
            <p:custDataLst>
              <p:tags r:id="rId3"/>
            </p:custDataLst>
          </p:nvPr>
        </p:nvPicPr>
        <p:blipFill>
          <a:blip r:embed="rId4"/>
          <a:srcRect/>
          <a:stretch>
            <a:fillRect/>
          </a:stretch>
        </p:blipFill>
        <p:spPr bwMode="auto">
          <a:xfrm>
            <a:off x="5033645" y="1076960"/>
            <a:ext cx="3689985" cy="3639185"/>
          </a:xfrm>
          <a:prstGeom prst="rect">
            <a:avLst/>
          </a:prstGeom>
          <a:noFill/>
        </p:spPr>
      </p:pic>
      <p:sp>
        <p:nvSpPr>
          <p:cNvPr id="5" name="文本框 4"/>
          <p:cNvSpPr txBox="1"/>
          <p:nvPr/>
        </p:nvSpPr>
        <p:spPr>
          <a:xfrm>
            <a:off x="852170" y="821690"/>
            <a:ext cx="3071495" cy="460375"/>
          </a:xfrm>
          <a:prstGeom prst="rect">
            <a:avLst/>
          </a:prstGeom>
          <a:noFill/>
        </p:spPr>
        <p:txBody>
          <a:bodyPr wrap="square" rtlCol="0">
            <a:spAutoFit/>
          </a:bodyPr>
          <a:lstStyle/>
          <a:p>
            <a:r>
              <a:rPr lang="zh-CN" altLang="zh-CN" b="1" i="0"/>
              <a:t>能带结构</a:t>
            </a:r>
            <a:endParaRPr lang="zh-CN" altLang="zh-CN" b="1" i="0"/>
          </a:p>
        </p:txBody>
      </p:sp>
    </p:spTree>
  </p:cSld>
  <p:clrMapOvr>
    <a:masterClrMapping/>
  </p:clrMapOvr>
  <p:transition>
    <p:pull dir="l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1538" y="642918"/>
            <a:ext cx="6629400" cy="4905375"/>
            <a:chOff x="816" y="912"/>
            <a:chExt cx="4176" cy="3090"/>
          </a:xfrm>
        </p:grpSpPr>
        <p:sp>
          <p:nvSpPr>
            <p:cNvPr id="3" name="Rectangle 3"/>
            <p:cNvSpPr>
              <a:spLocks noChangeAspect="1"/>
            </p:cNvSpPr>
            <p:nvPr/>
          </p:nvSpPr>
          <p:spPr>
            <a:xfrm>
              <a:off x="1400" y="912"/>
              <a:ext cx="3058" cy="2637"/>
            </a:xfrm>
            <a:prstGeom prst="rect">
              <a:avLst/>
            </a:prstGeom>
            <a:solidFill>
              <a:srgbClr val="FFFFFF"/>
            </a:solidFill>
            <a:ln w="19050" cap="flat" cmpd="sng">
              <a:solidFill>
                <a:schemeClr val="tx1"/>
              </a:solidFill>
              <a:prstDash val="solid"/>
              <a:miter/>
              <a:headEnd type="none" w="med" len="med"/>
              <a:tailEnd type="none" w="med" len="med"/>
            </a:ln>
          </p:spPr>
          <p:txBody>
            <a:bodyPr wrap="none" anchor="ctr"/>
            <a:lstStyle/>
            <a:p>
              <a:pPr algn="ctr" eaLnBrk="0" hangingPunct="0"/>
              <a:endParaRPr lang="zh-CN" altLang="en-US" dirty="0">
                <a:latin typeface="Times New Roman" panose="02020603050405020304" pitchFamily="18" charset="0"/>
              </a:endParaRPr>
            </a:p>
          </p:txBody>
        </p:sp>
        <p:sp>
          <p:nvSpPr>
            <p:cNvPr id="4" name="Rectangle 4"/>
            <p:cNvSpPr>
              <a:spLocks noChangeAspect="1"/>
            </p:cNvSpPr>
            <p:nvPr/>
          </p:nvSpPr>
          <p:spPr>
            <a:xfrm>
              <a:off x="1396" y="2326"/>
              <a:ext cx="3062" cy="122"/>
            </a:xfrm>
            <a:prstGeom prst="rect">
              <a:avLst/>
            </a:prstGeom>
            <a:solidFill>
              <a:srgbClr val="6600FF">
                <a:alpha val="50195"/>
              </a:srgbClr>
            </a:solidFill>
            <a:ln w="9525">
              <a:noFill/>
            </a:ln>
          </p:spPr>
          <p:txBody>
            <a:bodyPr wrap="none" anchor="ctr"/>
            <a:lstStyle/>
            <a:p>
              <a:pPr algn="ctr" eaLnBrk="0" hangingPunct="0"/>
              <a:endParaRPr lang="zh-CN" altLang="en-US" dirty="0">
                <a:latin typeface="Times New Roman" panose="02020603050405020304" pitchFamily="18" charset="0"/>
              </a:endParaRPr>
            </a:p>
          </p:txBody>
        </p:sp>
        <p:sp>
          <p:nvSpPr>
            <p:cNvPr id="5" name="Rectangle 5"/>
            <p:cNvSpPr>
              <a:spLocks noChangeAspect="1"/>
            </p:cNvSpPr>
            <p:nvPr/>
          </p:nvSpPr>
          <p:spPr>
            <a:xfrm>
              <a:off x="1400" y="2446"/>
              <a:ext cx="3061" cy="108"/>
            </a:xfrm>
            <a:prstGeom prst="rect">
              <a:avLst/>
            </a:prstGeom>
            <a:solidFill>
              <a:srgbClr val="0000FF">
                <a:alpha val="50195"/>
              </a:srgbClr>
            </a:solidFill>
            <a:ln w="9525">
              <a:noFill/>
            </a:ln>
          </p:spPr>
          <p:txBody>
            <a:bodyPr wrap="none" anchor="ctr"/>
            <a:lstStyle/>
            <a:p>
              <a:pPr algn="ctr" eaLnBrk="0" hangingPunct="0"/>
              <a:endParaRPr lang="zh-CN" altLang="en-US" dirty="0">
                <a:latin typeface="Times New Roman" panose="02020603050405020304" pitchFamily="18" charset="0"/>
              </a:endParaRPr>
            </a:p>
          </p:txBody>
        </p:sp>
        <p:sp>
          <p:nvSpPr>
            <p:cNvPr id="6" name="Rectangle 6"/>
            <p:cNvSpPr>
              <a:spLocks noChangeAspect="1"/>
            </p:cNvSpPr>
            <p:nvPr/>
          </p:nvSpPr>
          <p:spPr>
            <a:xfrm>
              <a:off x="1400" y="2553"/>
              <a:ext cx="3061" cy="84"/>
            </a:xfrm>
            <a:prstGeom prst="rect">
              <a:avLst/>
            </a:prstGeom>
            <a:solidFill>
              <a:srgbClr val="008080">
                <a:alpha val="50195"/>
              </a:srgbClr>
            </a:solidFill>
            <a:ln w="9525">
              <a:noFill/>
            </a:ln>
          </p:spPr>
          <p:txBody>
            <a:bodyPr wrap="none" anchor="ctr"/>
            <a:lstStyle/>
            <a:p>
              <a:pPr algn="ctr" eaLnBrk="0" hangingPunct="0"/>
              <a:endParaRPr lang="zh-CN" altLang="en-US" dirty="0">
                <a:latin typeface="Times New Roman" panose="02020603050405020304" pitchFamily="18" charset="0"/>
              </a:endParaRPr>
            </a:p>
          </p:txBody>
        </p:sp>
        <p:sp>
          <p:nvSpPr>
            <p:cNvPr id="7" name="Rectangle 7"/>
            <p:cNvSpPr>
              <a:spLocks noChangeAspect="1"/>
            </p:cNvSpPr>
            <p:nvPr/>
          </p:nvSpPr>
          <p:spPr>
            <a:xfrm>
              <a:off x="1398" y="2635"/>
              <a:ext cx="3062" cy="80"/>
            </a:xfrm>
            <a:prstGeom prst="rect">
              <a:avLst/>
            </a:prstGeom>
            <a:solidFill>
              <a:srgbClr val="008000">
                <a:alpha val="50195"/>
              </a:srgbClr>
            </a:solidFill>
            <a:ln w="9525">
              <a:noFill/>
            </a:ln>
          </p:spPr>
          <p:txBody>
            <a:bodyPr wrap="none" anchor="ctr"/>
            <a:lstStyle/>
            <a:p>
              <a:pPr algn="ctr" eaLnBrk="0" hangingPunct="0"/>
              <a:endParaRPr lang="zh-CN" altLang="en-US" dirty="0">
                <a:latin typeface="Times New Roman" panose="02020603050405020304" pitchFamily="18" charset="0"/>
              </a:endParaRPr>
            </a:p>
          </p:txBody>
        </p:sp>
        <p:sp>
          <p:nvSpPr>
            <p:cNvPr id="8" name="Rectangle 8"/>
            <p:cNvSpPr>
              <a:spLocks noChangeAspect="1"/>
            </p:cNvSpPr>
            <p:nvPr/>
          </p:nvSpPr>
          <p:spPr>
            <a:xfrm>
              <a:off x="1397" y="2715"/>
              <a:ext cx="3062" cy="32"/>
            </a:xfrm>
            <a:prstGeom prst="rect">
              <a:avLst/>
            </a:prstGeom>
            <a:solidFill>
              <a:srgbClr val="FFFF00">
                <a:alpha val="50195"/>
              </a:srgbClr>
            </a:solidFill>
            <a:ln w="9525">
              <a:noFill/>
            </a:ln>
          </p:spPr>
          <p:txBody>
            <a:bodyPr wrap="none" anchor="ctr"/>
            <a:lstStyle/>
            <a:p>
              <a:pPr algn="ctr" eaLnBrk="0" hangingPunct="0"/>
              <a:endParaRPr lang="zh-CN" altLang="en-US" dirty="0">
                <a:latin typeface="Times New Roman" panose="02020603050405020304" pitchFamily="18" charset="0"/>
              </a:endParaRPr>
            </a:p>
          </p:txBody>
        </p:sp>
        <p:sp>
          <p:nvSpPr>
            <p:cNvPr id="9" name="Rectangle 9"/>
            <p:cNvSpPr>
              <a:spLocks noChangeAspect="1"/>
            </p:cNvSpPr>
            <p:nvPr/>
          </p:nvSpPr>
          <p:spPr>
            <a:xfrm>
              <a:off x="1400" y="2744"/>
              <a:ext cx="3062" cy="41"/>
            </a:xfrm>
            <a:prstGeom prst="rect">
              <a:avLst/>
            </a:prstGeom>
            <a:solidFill>
              <a:srgbClr val="FF6600">
                <a:alpha val="50195"/>
              </a:srgbClr>
            </a:solidFill>
            <a:ln w="9525">
              <a:noFill/>
            </a:ln>
          </p:spPr>
          <p:txBody>
            <a:bodyPr wrap="none" anchor="ctr"/>
            <a:lstStyle/>
            <a:p>
              <a:pPr algn="ctr" eaLnBrk="0" hangingPunct="0"/>
              <a:endParaRPr lang="zh-CN" altLang="en-US" dirty="0">
                <a:latin typeface="Times New Roman" panose="02020603050405020304" pitchFamily="18" charset="0"/>
              </a:endParaRPr>
            </a:p>
          </p:txBody>
        </p:sp>
        <p:sp>
          <p:nvSpPr>
            <p:cNvPr id="10" name="Rectangle 10"/>
            <p:cNvSpPr>
              <a:spLocks noChangeAspect="1"/>
            </p:cNvSpPr>
            <p:nvPr/>
          </p:nvSpPr>
          <p:spPr>
            <a:xfrm>
              <a:off x="1397" y="2783"/>
              <a:ext cx="3062" cy="179"/>
            </a:xfrm>
            <a:prstGeom prst="rect">
              <a:avLst/>
            </a:prstGeom>
            <a:solidFill>
              <a:srgbClr val="FF0000">
                <a:alpha val="50195"/>
              </a:srgbClr>
            </a:solidFill>
            <a:ln w="9525">
              <a:noFill/>
            </a:ln>
          </p:spPr>
          <p:txBody>
            <a:bodyPr wrap="none" anchor="ctr"/>
            <a:lstStyle/>
            <a:p>
              <a:pPr algn="ctr" eaLnBrk="0" hangingPunct="0"/>
              <a:endParaRPr lang="zh-CN" altLang="en-US" dirty="0">
                <a:latin typeface="Times New Roman" panose="02020603050405020304" pitchFamily="18" charset="0"/>
              </a:endParaRPr>
            </a:p>
          </p:txBody>
        </p:sp>
        <p:sp>
          <p:nvSpPr>
            <p:cNvPr id="11" name="Line 11"/>
            <p:cNvSpPr>
              <a:spLocks noChangeAspect="1"/>
            </p:cNvSpPr>
            <p:nvPr/>
          </p:nvSpPr>
          <p:spPr>
            <a:xfrm>
              <a:off x="1396" y="1290"/>
              <a:ext cx="46" cy="0"/>
            </a:xfrm>
            <a:prstGeom prst="line">
              <a:avLst/>
            </a:prstGeom>
            <a:ln w="19050" cap="flat" cmpd="sng">
              <a:solidFill>
                <a:schemeClr val="tx1"/>
              </a:solidFill>
              <a:prstDash val="solid"/>
              <a:headEnd type="none" w="med" len="med"/>
              <a:tailEnd type="none" w="med" len="med"/>
            </a:ln>
          </p:spPr>
        </p:sp>
        <p:sp>
          <p:nvSpPr>
            <p:cNvPr id="12" name="Line 12"/>
            <p:cNvSpPr>
              <a:spLocks noChangeAspect="1"/>
            </p:cNvSpPr>
            <p:nvPr/>
          </p:nvSpPr>
          <p:spPr>
            <a:xfrm>
              <a:off x="1400" y="1673"/>
              <a:ext cx="47" cy="0"/>
            </a:xfrm>
            <a:prstGeom prst="line">
              <a:avLst/>
            </a:prstGeom>
            <a:ln w="19050" cap="flat" cmpd="sng">
              <a:solidFill>
                <a:schemeClr val="tx1"/>
              </a:solidFill>
              <a:prstDash val="solid"/>
              <a:headEnd type="none" w="med" len="med"/>
              <a:tailEnd type="none" w="med" len="med"/>
            </a:ln>
          </p:spPr>
        </p:sp>
        <p:sp>
          <p:nvSpPr>
            <p:cNvPr id="13" name="Line 13"/>
            <p:cNvSpPr>
              <a:spLocks noChangeAspect="1"/>
            </p:cNvSpPr>
            <p:nvPr/>
          </p:nvSpPr>
          <p:spPr>
            <a:xfrm>
              <a:off x="1403" y="2046"/>
              <a:ext cx="47" cy="0"/>
            </a:xfrm>
            <a:prstGeom prst="line">
              <a:avLst/>
            </a:prstGeom>
            <a:ln w="19050" cap="flat" cmpd="sng">
              <a:solidFill>
                <a:schemeClr val="tx1"/>
              </a:solidFill>
              <a:prstDash val="solid"/>
              <a:headEnd type="none" w="med" len="med"/>
              <a:tailEnd type="none" w="med" len="med"/>
            </a:ln>
          </p:spPr>
        </p:sp>
        <p:sp>
          <p:nvSpPr>
            <p:cNvPr id="14" name="Line 14"/>
            <p:cNvSpPr>
              <a:spLocks noChangeAspect="1"/>
            </p:cNvSpPr>
            <p:nvPr/>
          </p:nvSpPr>
          <p:spPr>
            <a:xfrm>
              <a:off x="1401" y="2423"/>
              <a:ext cx="47" cy="0"/>
            </a:xfrm>
            <a:prstGeom prst="line">
              <a:avLst/>
            </a:prstGeom>
            <a:ln w="19050" cap="flat" cmpd="sng">
              <a:solidFill>
                <a:schemeClr val="tx1"/>
              </a:solidFill>
              <a:prstDash val="solid"/>
              <a:headEnd type="none" w="med" len="med"/>
              <a:tailEnd type="none" w="med" len="med"/>
            </a:ln>
          </p:spPr>
        </p:sp>
        <p:sp>
          <p:nvSpPr>
            <p:cNvPr id="15" name="Line 15"/>
            <p:cNvSpPr>
              <a:spLocks noChangeAspect="1"/>
            </p:cNvSpPr>
            <p:nvPr/>
          </p:nvSpPr>
          <p:spPr>
            <a:xfrm>
              <a:off x="1400" y="2801"/>
              <a:ext cx="47" cy="0"/>
            </a:xfrm>
            <a:prstGeom prst="line">
              <a:avLst/>
            </a:prstGeom>
            <a:ln w="19050" cap="flat" cmpd="sng">
              <a:solidFill>
                <a:schemeClr val="tx1"/>
              </a:solidFill>
              <a:prstDash val="solid"/>
              <a:headEnd type="none" w="med" len="med"/>
              <a:tailEnd type="none" w="med" len="med"/>
            </a:ln>
          </p:spPr>
        </p:sp>
        <p:sp>
          <p:nvSpPr>
            <p:cNvPr id="16" name="Line 16"/>
            <p:cNvSpPr>
              <a:spLocks noChangeAspect="1"/>
            </p:cNvSpPr>
            <p:nvPr/>
          </p:nvSpPr>
          <p:spPr>
            <a:xfrm>
              <a:off x="1398" y="3178"/>
              <a:ext cx="47" cy="0"/>
            </a:xfrm>
            <a:prstGeom prst="line">
              <a:avLst/>
            </a:prstGeom>
            <a:ln w="19050" cap="flat" cmpd="sng">
              <a:solidFill>
                <a:schemeClr val="tx1"/>
              </a:solidFill>
              <a:prstDash val="solid"/>
              <a:headEnd type="none" w="med" len="med"/>
              <a:tailEnd type="none" w="med" len="med"/>
            </a:ln>
          </p:spPr>
        </p:sp>
        <p:sp>
          <p:nvSpPr>
            <p:cNvPr id="17" name="Line 17"/>
            <p:cNvSpPr>
              <a:spLocks noChangeAspect="1"/>
            </p:cNvSpPr>
            <p:nvPr/>
          </p:nvSpPr>
          <p:spPr>
            <a:xfrm rot="-5400000">
              <a:off x="1744" y="3519"/>
              <a:ext cx="47" cy="0"/>
            </a:xfrm>
            <a:prstGeom prst="line">
              <a:avLst/>
            </a:prstGeom>
            <a:ln w="19050" cap="flat" cmpd="sng">
              <a:solidFill>
                <a:schemeClr val="tx1"/>
              </a:solidFill>
              <a:prstDash val="solid"/>
              <a:headEnd type="none" w="med" len="med"/>
              <a:tailEnd type="none" w="med" len="med"/>
            </a:ln>
          </p:spPr>
        </p:sp>
        <p:sp>
          <p:nvSpPr>
            <p:cNvPr id="18" name="Line 18"/>
            <p:cNvSpPr>
              <a:spLocks noChangeAspect="1"/>
            </p:cNvSpPr>
            <p:nvPr/>
          </p:nvSpPr>
          <p:spPr>
            <a:xfrm rot="-5400000">
              <a:off x="2507" y="3517"/>
              <a:ext cx="47" cy="0"/>
            </a:xfrm>
            <a:prstGeom prst="line">
              <a:avLst/>
            </a:prstGeom>
            <a:ln w="19050" cap="flat" cmpd="sng">
              <a:solidFill>
                <a:schemeClr val="tx1"/>
              </a:solidFill>
              <a:prstDash val="solid"/>
              <a:headEnd type="none" w="med" len="med"/>
              <a:tailEnd type="none" w="med" len="med"/>
            </a:ln>
          </p:spPr>
        </p:sp>
        <p:sp>
          <p:nvSpPr>
            <p:cNvPr id="19" name="Line 19"/>
            <p:cNvSpPr>
              <a:spLocks noChangeAspect="1"/>
            </p:cNvSpPr>
            <p:nvPr/>
          </p:nvSpPr>
          <p:spPr>
            <a:xfrm rot="-5400000">
              <a:off x="3271" y="3528"/>
              <a:ext cx="46" cy="0"/>
            </a:xfrm>
            <a:prstGeom prst="line">
              <a:avLst/>
            </a:prstGeom>
            <a:ln w="19050" cap="flat" cmpd="sng">
              <a:solidFill>
                <a:schemeClr val="tx1"/>
              </a:solidFill>
              <a:prstDash val="solid"/>
              <a:headEnd type="none" w="med" len="med"/>
              <a:tailEnd type="none" w="med" len="med"/>
            </a:ln>
          </p:spPr>
        </p:sp>
        <p:sp>
          <p:nvSpPr>
            <p:cNvPr id="20" name="Line 20"/>
            <p:cNvSpPr>
              <a:spLocks noChangeAspect="1"/>
            </p:cNvSpPr>
            <p:nvPr/>
          </p:nvSpPr>
          <p:spPr>
            <a:xfrm rot="-5400000">
              <a:off x="4037" y="3519"/>
              <a:ext cx="47" cy="0"/>
            </a:xfrm>
            <a:prstGeom prst="line">
              <a:avLst/>
            </a:prstGeom>
            <a:ln w="19050" cap="flat" cmpd="sng">
              <a:solidFill>
                <a:schemeClr val="tx1"/>
              </a:solidFill>
              <a:prstDash val="solid"/>
              <a:headEnd type="none" w="med" len="med"/>
              <a:tailEnd type="none" w="med" len="med"/>
            </a:ln>
          </p:spPr>
        </p:sp>
        <p:sp>
          <p:nvSpPr>
            <p:cNvPr id="21" name="Text Box 21"/>
            <p:cNvSpPr txBox="1">
              <a:spLocks noChangeAspect="1"/>
            </p:cNvSpPr>
            <p:nvPr/>
          </p:nvSpPr>
          <p:spPr>
            <a:xfrm>
              <a:off x="1636" y="3548"/>
              <a:ext cx="316" cy="231"/>
            </a:xfrm>
            <a:prstGeom prst="rect">
              <a:avLst/>
            </a:prstGeom>
            <a:noFill/>
            <a:ln w="9525">
              <a:noFill/>
            </a:ln>
          </p:spPr>
          <p:txBody>
            <a:bodyPr wrap="none">
              <a:spAutoFit/>
            </a:bodyPr>
            <a:lstStyle/>
            <a:p>
              <a:pPr eaLnBrk="0" hangingPunct="0"/>
              <a:r>
                <a:rPr lang="en-US" altLang="ja-JP" sz="1800" i="0" dirty="0">
                  <a:latin typeface="Arial" panose="020B0604020202020204" pitchFamily="34" charset="0"/>
                  <a:ea typeface="MS PGothic" panose="020B0600070205080204" pitchFamily="34" charset="-128"/>
                </a:rPr>
                <a:t>0.3</a:t>
              </a:r>
              <a:endParaRPr lang="en-US" altLang="ja-JP" sz="1800" i="0" dirty="0">
                <a:latin typeface="Arial" panose="020B0604020202020204" pitchFamily="34" charset="0"/>
                <a:ea typeface="MS PGothic" panose="020B0600070205080204" pitchFamily="34" charset="-128"/>
              </a:endParaRPr>
            </a:p>
          </p:txBody>
        </p:sp>
        <p:sp>
          <p:nvSpPr>
            <p:cNvPr id="22" name="Text Box 22"/>
            <p:cNvSpPr txBox="1">
              <a:spLocks noChangeAspect="1"/>
            </p:cNvSpPr>
            <p:nvPr/>
          </p:nvSpPr>
          <p:spPr>
            <a:xfrm>
              <a:off x="2399" y="3549"/>
              <a:ext cx="316" cy="231"/>
            </a:xfrm>
            <a:prstGeom prst="rect">
              <a:avLst/>
            </a:prstGeom>
            <a:noFill/>
            <a:ln w="9525">
              <a:noFill/>
            </a:ln>
          </p:spPr>
          <p:txBody>
            <a:bodyPr wrap="none">
              <a:spAutoFit/>
            </a:bodyPr>
            <a:lstStyle/>
            <a:p>
              <a:pPr eaLnBrk="0" hangingPunct="0"/>
              <a:r>
                <a:rPr lang="en-US" altLang="ja-JP" sz="1800" i="0" dirty="0">
                  <a:latin typeface="Arial" panose="020B0604020202020204" pitchFamily="34" charset="0"/>
                  <a:ea typeface="MS PGothic" panose="020B0600070205080204" pitchFamily="34" charset="-128"/>
                </a:rPr>
                <a:t>0.4</a:t>
              </a:r>
              <a:endParaRPr lang="en-US" altLang="ja-JP" sz="1800" i="0" dirty="0">
                <a:latin typeface="Arial" panose="020B0604020202020204" pitchFamily="34" charset="0"/>
                <a:ea typeface="MS PGothic" panose="020B0600070205080204" pitchFamily="34" charset="-128"/>
              </a:endParaRPr>
            </a:p>
          </p:txBody>
        </p:sp>
        <p:sp>
          <p:nvSpPr>
            <p:cNvPr id="23" name="Text Box 23"/>
            <p:cNvSpPr txBox="1">
              <a:spLocks noChangeAspect="1"/>
            </p:cNvSpPr>
            <p:nvPr/>
          </p:nvSpPr>
          <p:spPr>
            <a:xfrm>
              <a:off x="3162" y="3549"/>
              <a:ext cx="316" cy="231"/>
            </a:xfrm>
            <a:prstGeom prst="rect">
              <a:avLst/>
            </a:prstGeom>
            <a:noFill/>
            <a:ln w="9525">
              <a:noFill/>
            </a:ln>
          </p:spPr>
          <p:txBody>
            <a:bodyPr wrap="none">
              <a:spAutoFit/>
            </a:bodyPr>
            <a:lstStyle/>
            <a:p>
              <a:pPr eaLnBrk="0" hangingPunct="0"/>
              <a:r>
                <a:rPr lang="en-US" altLang="ja-JP" sz="1800" i="0" dirty="0">
                  <a:latin typeface="Arial" panose="020B0604020202020204" pitchFamily="34" charset="0"/>
                  <a:ea typeface="MS PGothic" panose="020B0600070205080204" pitchFamily="34" charset="-128"/>
                </a:rPr>
                <a:t>0.5</a:t>
              </a:r>
              <a:endParaRPr lang="en-US" altLang="ja-JP" sz="1800" i="0" dirty="0">
                <a:latin typeface="Arial" panose="020B0604020202020204" pitchFamily="34" charset="0"/>
                <a:ea typeface="MS PGothic" panose="020B0600070205080204" pitchFamily="34" charset="-128"/>
              </a:endParaRPr>
            </a:p>
          </p:txBody>
        </p:sp>
        <p:sp>
          <p:nvSpPr>
            <p:cNvPr id="24" name="Text Box 24"/>
            <p:cNvSpPr txBox="1">
              <a:spLocks noChangeAspect="1"/>
            </p:cNvSpPr>
            <p:nvPr/>
          </p:nvSpPr>
          <p:spPr>
            <a:xfrm>
              <a:off x="3929" y="3549"/>
              <a:ext cx="316" cy="231"/>
            </a:xfrm>
            <a:prstGeom prst="rect">
              <a:avLst/>
            </a:prstGeom>
            <a:noFill/>
            <a:ln w="9525">
              <a:noFill/>
            </a:ln>
          </p:spPr>
          <p:txBody>
            <a:bodyPr wrap="none">
              <a:spAutoFit/>
            </a:bodyPr>
            <a:lstStyle/>
            <a:p>
              <a:pPr eaLnBrk="0" hangingPunct="0"/>
              <a:r>
                <a:rPr lang="en-US" altLang="ja-JP" sz="1800" i="0" dirty="0">
                  <a:latin typeface="Arial" panose="020B0604020202020204" pitchFamily="34" charset="0"/>
                  <a:ea typeface="MS PGothic" panose="020B0600070205080204" pitchFamily="34" charset="-128"/>
                </a:rPr>
                <a:t>0.6</a:t>
              </a:r>
              <a:endParaRPr lang="en-US" altLang="ja-JP" sz="1800" i="0" dirty="0">
                <a:latin typeface="Arial" panose="020B0604020202020204" pitchFamily="34" charset="0"/>
                <a:ea typeface="MS PGothic" panose="020B0600070205080204" pitchFamily="34" charset="-128"/>
              </a:endParaRPr>
            </a:p>
          </p:txBody>
        </p:sp>
        <p:sp>
          <p:nvSpPr>
            <p:cNvPr id="25" name="Text Box 25"/>
            <p:cNvSpPr txBox="1">
              <a:spLocks noChangeAspect="1"/>
            </p:cNvSpPr>
            <p:nvPr/>
          </p:nvSpPr>
          <p:spPr>
            <a:xfrm>
              <a:off x="1115" y="1567"/>
              <a:ext cx="316" cy="231"/>
            </a:xfrm>
            <a:prstGeom prst="rect">
              <a:avLst/>
            </a:prstGeom>
            <a:noFill/>
            <a:ln w="9525">
              <a:noFill/>
            </a:ln>
          </p:spPr>
          <p:txBody>
            <a:bodyPr wrap="none">
              <a:spAutoFit/>
            </a:bodyPr>
            <a:lstStyle/>
            <a:p>
              <a:pPr eaLnBrk="0" hangingPunct="0"/>
              <a:r>
                <a:rPr lang="en-US" altLang="ja-JP" sz="1800" i="0" dirty="0">
                  <a:latin typeface="Arial" panose="020B0604020202020204" pitchFamily="34" charset="0"/>
                  <a:ea typeface="MS PGothic" panose="020B0600070205080204" pitchFamily="34" charset="-128"/>
                </a:rPr>
                <a:t>5.0</a:t>
              </a:r>
              <a:endParaRPr lang="en-US" altLang="ja-JP" sz="1800" i="0" dirty="0">
                <a:latin typeface="Arial" panose="020B0604020202020204" pitchFamily="34" charset="0"/>
                <a:ea typeface="MS PGothic" panose="020B0600070205080204" pitchFamily="34" charset="-128"/>
              </a:endParaRPr>
            </a:p>
          </p:txBody>
        </p:sp>
        <p:sp>
          <p:nvSpPr>
            <p:cNvPr id="26" name="Text Box 26"/>
            <p:cNvSpPr txBox="1">
              <a:spLocks noChangeAspect="1"/>
            </p:cNvSpPr>
            <p:nvPr/>
          </p:nvSpPr>
          <p:spPr>
            <a:xfrm>
              <a:off x="1115" y="1936"/>
              <a:ext cx="316" cy="231"/>
            </a:xfrm>
            <a:prstGeom prst="rect">
              <a:avLst/>
            </a:prstGeom>
            <a:noFill/>
            <a:ln w="9525">
              <a:noFill/>
            </a:ln>
          </p:spPr>
          <p:txBody>
            <a:bodyPr wrap="none">
              <a:spAutoFit/>
            </a:bodyPr>
            <a:lstStyle/>
            <a:p>
              <a:pPr eaLnBrk="0" hangingPunct="0"/>
              <a:r>
                <a:rPr lang="en-US" altLang="ja-JP" sz="1800" i="0" dirty="0">
                  <a:latin typeface="Arial" panose="020B0604020202020204" pitchFamily="34" charset="0"/>
                  <a:ea typeface="MS PGothic" panose="020B0600070205080204" pitchFamily="34" charset="-128"/>
                </a:rPr>
                <a:t>4.0</a:t>
              </a:r>
              <a:endParaRPr lang="en-US" altLang="ja-JP" sz="1800" i="0" dirty="0">
                <a:latin typeface="Arial" panose="020B0604020202020204" pitchFamily="34" charset="0"/>
                <a:ea typeface="MS PGothic" panose="020B0600070205080204" pitchFamily="34" charset="-128"/>
              </a:endParaRPr>
            </a:p>
          </p:txBody>
        </p:sp>
        <p:sp>
          <p:nvSpPr>
            <p:cNvPr id="27" name="Text Box 27"/>
            <p:cNvSpPr txBox="1">
              <a:spLocks noChangeAspect="1"/>
            </p:cNvSpPr>
            <p:nvPr/>
          </p:nvSpPr>
          <p:spPr>
            <a:xfrm>
              <a:off x="1115" y="1171"/>
              <a:ext cx="316" cy="231"/>
            </a:xfrm>
            <a:prstGeom prst="rect">
              <a:avLst/>
            </a:prstGeom>
            <a:noFill/>
            <a:ln w="9525">
              <a:noFill/>
            </a:ln>
          </p:spPr>
          <p:txBody>
            <a:bodyPr wrap="none">
              <a:spAutoFit/>
            </a:bodyPr>
            <a:lstStyle/>
            <a:p>
              <a:pPr eaLnBrk="0" hangingPunct="0"/>
              <a:r>
                <a:rPr lang="en-US" altLang="ja-JP" sz="1800" i="0" dirty="0">
                  <a:latin typeface="Arial" panose="020B0604020202020204" pitchFamily="34" charset="0"/>
                  <a:ea typeface="MS PGothic" panose="020B0600070205080204" pitchFamily="34" charset="-128"/>
                </a:rPr>
                <a:t>6.0</a:t>
              </a:r>
              <a:endParaRPr lang="en-US" altLang="ja-JP" sz="1800" i="0" dirty="0">
                <a:latin typeface="Arial" panose="020B0604020202020204" pitchFamily="34" charset="0"/>
                <a:ea typeface="MS PGothic" panose="020B0600070205080204" pitchFamily="34" charset="-128"/>
              </a:endParaRPr>
            </a:p>
          </p:txBody>
        </p:sp>
        <p:sp>
          <p:nvSpPr>
            <p:cNvPr id="28" name="Text Box 28"/>
            <p:cNvSpPr txBox="1">
              <a:spLocks noChangeAspect="1"/>
            </p:cNvSpPr>
            <p:nvPr/>
          </p:nvSpPr>
          <p:spPr>
            <a:xfrm>
              <a:off x="1115" y="2321"/>
              <a:ext cx="316" cy="231"/>
            </a:xfrm>
            <a:prstGeom prst="rect">
              <a:avLst/>
            </a:prstGeom>
            <a:noFill/>
            <a:ln w="9525">
              <a:noFill/>
            </a:ln>
          </p:spPr>
          <p:txBody>
            <a:bodyPr wrap="none">
              <a:spAutoFit/>
            </a:bodyPr>
            <a:lstStyle/>
            <a:p>
              <a:pPr eaLnBrk="0" hangingPunct="0"/>
              <a:r>
                <a:rPr lang="en-US" altLang="ja-JP" sz="1800" i="0" dirty="0">
                  <a:latin typeface="Arial" panose="020B0604020202020204" pitchFamily="34" charset="0"/>
                  <a:ea typeface="MS PGothic" panose="020B0600070205080204" pitchFamily="34" charset="-128"/>
                </a:rPr>
                <a:t>3.0</a:t>
              </a:r>
              <a:endParaRPr lang="en-US" altLang="ja-JP" sz="1800" i="0" dirty="0">
                <a:latin typeface="Arial" panose="020B0604020202020204" pitchFamily="34" charset="0"/>
                <a:ea typeface="MS PGothic" panose="020B0600070205080204" pitchFamily="34" charset="-128"/>
              </a:endParaRPr>
            </a:p>
          </p:txBody>
        </p:sp>
        <p:sp>
          <p:nvSpPr>
            <p:cNvPr id="29" name="Text Box 29"/>
            <p:cNvSpPr txBox="1">
              <a:spLocks noChangeAspect="1"/>
            </p:cNvSpPr>
            <p:nvPr/>
          </p:nvSpPr>
          <p:spPr>
            <a:xfrm>
              <a:off x="1115" y="2691"/>
              <a:ext cx="316" cy="231"/>
            </a:xfrm>
            <a:prstGeom prst="rect">
              <a:avLst/>
            </a:prstGeom>
            <a:noFill/>
            <a:ln w="9525">
              <a:noFill/>
            </a:ln>
          </p:spPr>
          <p:txBody>
            <a:bodyPr wrap="none">
              <a:spAutoFit/>
            </a:bodyPr>
            <a:lstStyle/>
            <a:p>
              <a:pPr eaLnBrk="0" hangingPunct="0"/>
              <a:r>
                <a:rPr lang="en-US" altLang="ja-JP" sz="1800" i="0" dirty="0">
                  <a:latin typeface="Arial" panose="020B0604020202020204" pitchFamily="34" charset="0"/>
                  <a:ea typeface="MS PGothic" panose="020B0600070205080204" pitchFamily="34" charset="-128"/>
                </a:rPr>
                <a:t>2.0</a:t>
              </a:r>
              <a:endParaRPr lang="en-US" altLang="ja-JP" sz="1800" i="0" dirty="0">
                <a:latin typeface="Arial" panose="020B0604020202020204" pitchFamily="34" charset="0"/>
                <a:ea typeface="MS PGothic" panose="020B0600070205080204" pitchFamily="34" charset="-128"/>
              </a:endParaRPr>
            </a:p>
          </p:txBody>
        </p:sp>
        <p:sp>
          <p:nvSpPr>
            <p:cNvPr id="30" name="Text Box 30"/>
            <p:cNvSpPr txBox="1">
              <a:spLocks noChangeAspect="1"/>
            </p:cNvSpPr>
            <p:nvPr/>
          </p:nvSpPr>
          <p:spPr>
            <a:xfrm>
              <a:off x="1115" y="3069"/>
              <a:ext cx="316" cy="231"/>
            </a:xfrm>
            <a:prstGeom prst="rect">
              <a:avLst/>
            </a:prstGeom>
            <a:noFill/>
            <a:ln w="9525">
              <a:noFill/>
            </a:ln>
          </p:spPr>
          <p:txBody>
            <a:bodyPr wrap="none">
              <a:spAutoFit/>
            </a:bodyPr>
            <a:lstStyle/>
            <a:p>
              <a:pPr eaLnBrk="0" hangingPunct="0"/>
              <a:r>
                <a:rPr lang="en-US" altLang="ja-JP" sz="1800" i="0" dirty="0">
                  <a:latin typeface="Arial" panose="020B0604020202020204" pitchFamily="34" charset="0"/>
                  <a:ea typeface="MS PGothic" panose="020B0600070205080204" pitchFamily="34" charset="-128"/>
                </a:rPr>
                <a:t>1.0</a:t>
              </a:r>
              <a:endParaRPr lang="en-US" altLang="ja-JP" sz="1800" i="0" dirty="0">
                <a:latin typeface="Arial" panose="020B0604020202020204" pitchFamily="34" charset="0"/>
                <a:ea typeface="MS PGothic" panose="020B0600070205080204" pitchFamily="34" charset="-128"/>
              </a:endParaRPr>
            </a:p>
          </p:txBody>
        </p:sp>
        <p:sp>
          <p:nvSpPr>
            <p:cNvPr id="31" name="Text Box 31"/>
            <p:cNvSpPr txBox="1">
              <a:spLocks noChangeAspect="1"/>
            </p:cNvSpPr>
            <p:nvPr/>
          </p:nvSpPr>
          <p:spPr>
            <a:xfrm>
              <a:off x="2165" y="3771"/>
              <a:ext cx="1620" cy="231"/>
            </a:xfrm>
            <a:prstGeom prst="rect">
              <a:avLst/>
            </a:prstGeom>
            <a:noFill/>
            <a:ln w="9525">
              <a:noFill/>
            </a:ln>
          </p:spPr>
          <p:txBody>
            <a:bodyPr wrap="none">
              <a:spAutoFit/>
            </a:bodyPr>
            <a:lstStyle/>
            <a:p>
              <a:pPr eaLnBrk="0" hangingPunct="0"/>
              <a:r>
                <a:rPr lang="en-US" altLang="ja-JP" sz="1800" i="0" dirty="0">
                  <a:latin typeface="Arial" panose="020B0604020202020204" pitchFamily="34" charset="0"/>
                  <a:ea typeface="MS PMincho" panose="02020600040205080304" pitchFamily="18" charset="-128"/>
                </a:rPr>
                <a:t>Lattice parameter </a:t>
              </a:r>
              <a:r>
                <a:rPr lang="ja-JP" altLang="en-US" sz="1800" i="0" dirty="0">
                  <a:latin typeface="Arial" panose="020B0604020202020204" pitchFamily="34" charset="0"/>
                  <a:ea typeface="MS PMincho" panose="02020600040205080304" pitchFamily="18" charset="-128"/>
                </a:rPr>
                <a:t>（</a:t>
              </a:r>
              <a:r>
                <a:rPr lang="en-US" altLang="ja-JP" sz="1800" i="0" dirty="0">
                  <a:latin typeface="Arial" panose="020B0604020202020204" pitchFamily="34" charset="0"/>
                  <a:ea typeface="MS PMincho" panose="02020600040205080304" pitchFamily="18" charset="-128"/>
                </a:rPr>
                <a:t>nm</a:t>
              </a:r>
              <a:r>
                <a:rPr lang="ja-JP" altLang="en-US" sz="1800" i="0" dirty="0">
                  <a:latin typeface="Arial" panose="020B0604020202020204" pitchFamily="34" charset="0"/>
                  <a:ea typeface="MS PMincho" panose="02020600040205080304" pitchFamily="18" charset="-128"/>
                </a:rPr>
                <a:t>）</a:t>
              </a:r>
              <a:endParaRPr lang="ja-JP" altLang="en-US" sz="1800" i="0" dirty="0">
                <a:latin typeface="Arial" panose="020B0604020202020204" pitchFamily="34" charset="0"/>
                <a:ea typeface="MS PMincho" panose="02020600040205080304" pitchFamily="18" charset="-128"/>
              </a:endParaRPr>
            </a:p>
          </p:txBody>
        </p:sp>
        <p:sp>
          <p:nvSpPr>
            <p:cNvPr id="32" name="Text Box 32"/>
            <p:cNvSpPr txBox="1">
              <a:spLocks noChangeAspect="1"/>
            </p:cNvSpPr>
            <p:nvPr/>
          </p:nvSpPr>
          <p:spPr>
            <a:xfrm rot="-5400000">
              <a:off x="164" y="2089"/>
              <a:ext cx="1532" cy="231"/>
            </a:xfrm>
            <a:prstGeom prst="rect">
              <a:avLst/>
            </a:prstGeom>
            <a:noFill/>
            <a:ln w="9525">
              <a:noFill/>
            </a:ln>
          </p:spPr>
          <p:txBody>
            <a:bodyPr wrap="none">
              <a:spAutoFit/>
            </a:bodyPr>
            <a:lstStyle/>
            <a:p>
              <a:pPr eaLnBrk="0" hangingPunct="0"/>
              <a:r>
                <a:rPr lang="en-US" altLang="ja-JP" sz="1800" i="0" dirty="0">
                  <a:latin typeface="Arial" panose="020B0604020202020204" pitchFamily="34" charset="0"/>
                  <a:ea typeface="MS PMincho" panose="02020600040205080304" pitchFamily="18" charset="-128"/>
                </a:rPr>
                <a:t>Band-gap energy (eV)</a:t>
              </a:r>
              <a:endParaRPr lang="en-US" altLang="ja-JP" sz="1800" i="0" dirty="0">
                <a:latin typeface="Arial" panose="020B0604020202020204" pitchFamily="34" charset="0"/>
                <a:ea typeface="MS PMincho" panose="02020600040205080304" pitchFamily="18" charset="-128"/>
              </a:endParaRPr>
            </a:p>
          </p:txBody>
        </p:sp>
        <p:sp>
          <p:nvSpPr>
            <p:cNvPr id="33" name="Text Box 33"/>
            <p:cNvSpPr txBox="1">
              <a:spLocks noChangeAspect="1"/>
            </p:cNvSpPr>
            <p:nvPr/>
          </p:nvSpPr>
          <p:spPr>
            <a:xfrm>
              <a:off x="1914" y="1073"/>
              <a:ext cx="364" cy="231"/>
            </a:xfrm>
            <a:prstGeom prst="rect">
              <a:avLst/>
            </a:prstGeom>
            <a:noFill/>
            <a:ln w="9525">
              <a:noFill/>
            </a:ln>
          </p:spPr>
          <p:txBody>
            <a:bodyPr wrap="none">
              <a:spAutoFit/>
            </a:bodyPr>
            <a:lstStyle/>
            <a:p>
              <a:pPr eaLnBrk="0" hangingPunct="0"/>
              <a:r>
                <a:rPr lang="en-US" altLang="ja-JP" sz="1800" b="1" i="0" dirty="0">
                  <a:latin typeface="Arial" panose="020B0604020202020204" pitchFamily="34" charset="0"/>
                  <a:ea typeface="MS PGothic" panose="020B0600070205080204" pitchFamily="34" charset="-128"/>
                </a:rPr>
                <a:t>AlN</a:t>
              </a:r>
              <a:endParaRPr lang="en-US" altLang="ja-JP" sz="1800" b="1" i="0" dirty="0">
                <a:latin typeface="Arial" panose="020B0604020202020204" pitchFamily="34" charset="0"/>
                <a:ea typeface="MS PGothic" panose="020B0600070205080204" pitchFamily="34" charset="-128"/>
              </a:endParaRPr>
            </a:p>
          </p:txBody>
        </p:sp>
        <p:sp>
          <p:nvSpPr>
            <p:cNvPr id="34" name="Text Box 34"/>
            <p:cNvSpPr txBox="1">
              <a:spLocks noChangeAspect="1"/>
            </p:cNvSpPr>
            <p:nvPr/>
          </p:nvSpPr>
          <p:spPr>
            <a:xfrm>
              <a:off x="1488" y="2129"/>
              <a:ext cx="412" cy="231"/>
            </a:xfrm>
            <a:prstGeom prst="rect">
              <a:avLst/>
            </a:prstGeom>
            <a:noFill/>
            <a:ln w="9525">
              <a:noFill/>
            </a:ln>
          </p:spPr>
          <p:txBody>
            <a:bodyPr wrap="none">
              <a:spAutoFit/>
            </a:bodyPr>
            <a:lstStyle/>
            <a:p>
              <a:pPr eaLnBrk="0" hangingPunct="0"/>
              <a:r>
                <a:rPr lang="en-US" altLang="ja-JP" sz="1800" b="1" i="0" dirty="0">
                  <a:latin typeface="Arial" panose="020B0604020202020204" pitchFamily="34" charset="0"/>
                  <a:ea typeface="MS PGothic" panose="020B0600070205080204" pitchFamily="34" charset="-128"/>
                </a:rPr>
                <a:t>GaN</a:t>
              </a:r>
              <a:endParaRPr lang="en-US" altLang="ja-JP" sz="1800" b="1" i="0" dirty="0">
                <a:latin typeface="Arial" panose="020B0604020202020204" pitchFamily="34" charset="0"/>
                <a:ea typeface="MS PGothic" panose="020B0600070205080204" pitchFamily="34" charset="-128"/>
              </a:endParaRPr>
            </a:p>
          </p:txBody>
        </p:sp>
        <p:sp>
          <p:nvSpPr>
            <p:cNvPr id="35" name="Text Box 35"/>
            <p:cNvSpPr txBox="1">
              <a:spLocks noChangeAspect="1"/>
            </p:cNvSpPr>
            <p:nvPr/>
          </p:nvSpPr>
          <p:spPr>
            <a:xfrm>
              <a:off x="2250" y="2743"/>
              <a:ext cx="700" cy="231"/>
            </a:xfrm>
            <a:prstGeom prst="rect">
              <a:avLst/>
            </a:prstGeom>
            <a:noFill/>
            <a:ln w="9525">
              <a:noFill/>
            </a:ln>
          </p:spPr>
          <p:txBody>
            <a:bodyPr wrap="none">
              <a:spAutoFit/>
            </a:bodyPr>
            <a:lstStyle/>
            <a:p>
              <a:pPr eaLnBrk="0" hangingPunct="0"/>
              <a:r>
                <a:rPr lang="en-US" altLang="ja-JP" sz="1800" b="1" i="0" dirty="0">
                  <a:latin typeface="Arial" panose="020B0604020202020204" pitchFamily="34" charset="0"/>
                  <a:ea typeface="MS PMincho" panose="02020600040205080304" pitchFamily="18" charset="-128"/>
                </a:rPr>
                <a:t>Poly-InN</a:t>
              </a:r>
              <a:endParaRPr lang="en-US" altLang="ja-JP" sz="1800" b="1" i="0" dirty="0">
                <a:latin typeface="Arial" panose="020B0604020202020204" pitchFamily="34" charset="0"/>
                <a:ea typeface="MS PMincho" panose="02020600040205080304" pitchFamily="18" charset="-128"/>
              </a:endParaRPr>
            </a:p>
          </p:txBody>
        </p:sp>
        <p:sp>
          <p:nvSpPr>
            <p:cNvPr id="36" name="Text Box 36"/>
            <p:cNvSpPr txBox="1">
              <a:spLocks noChangeAspect="1"/>
            </p:cNvSpPr>
            <p:nvPr/>
          </p:nvSpPr>
          <p:spPr>
            <a:xfrm>
              <a:off x="1575" y="3328"/>
              <a:ext cx="1339" cy="212"/>
            </a:xfrm>
            <a:prstGeom prst="rect">
              <a:avLst/>
            </a:prstGeom>
            <a:noFill/>
            <a:ln w="9525">
              <a:noFill/>
            </a:ln>
          </p:spPr>
          <p:txBody>
            <a:bodyPr wrap="none">
              <a:spAutoFit/>
            </a:bodyPr>
            <a:lstStyle/>
            <a:p>
              <a:pPr eaLnBrk="0" hangingPunct="0"/>
              <a:r>
                <a:rPr lang="en-US" altLang="ja-JP" sz="1600" b="1" i="0" dirty="0">
                  <a:solidFill>
                    <a:schemeClr val="hlink"/>
                  </a:solidFill>
                  <a:latin typeface="Arial" panose="020B0604020202020204" pitchFamily="34" charset="0"/>
                  <a:ea typeface="MS PMincho" panose="02020600040205080304" pitchFamily="18" charset="-128"/>
                </a:rPr>
                <a:t>Recent reported InN</a:t>
              </a:r>
              <a:endParaRPr lang="en-US" altLang="ja-JP" sz="1800" b="1" i="0" dirty="0">
                <a:solidFill>
                  <a:schemeClr val="hlink"/>
                </a:solidFill>
                <a:latin typeface="Arial" panose="020B0604020202020204" pitchFamily="34" charset="0"/>
                <a:ea typeface="MS PMincho" panose="02020600040205080304" pitchFamily="18" charset="-128"/>
              </a:endParaRPr>
            </a:p>
          </p:txBody>
        </p:sp>
        <p:sp>
          <p:nvSpPr>
            <p:cNvPr id="37" name="Text Box 37"/>
            <p:cNvSpPr txBox="1">
              <a:spLocks noChangeAspect="1"/>
            </p:cNvSpPr>
            <p:nvPr/>
          </p:nvSpPr>
          <p:spPr>
            <a:xfrm>
              <a:off x="1564" y="2433"/>
              <a:ext cx="348" cy="231"/>
            </a:xfrm>
            <a:prstGeom prst="rect">
              <a:avLst/>
            </a:prstGeom>
            <a:noFill/>
            <a:ln w="9525">
              <a:noFill/>
            </a:ln>
          </p:spPr>
          <p:txBody>
            <a:bodyPr wrap="none">
              <a:spAutoFit/>
            </a:bodyPr>
            <a:lstStyle/>
            <a:p>
              <a:pPr eaLnBrk="0" hangingPunct="0"/>
              <a:r>
                <a:rPr lang="en-US" altLang="ja-JP" sz="1800" i="0" dirty="0">
                  <a:latin typeface="Arial" panose="020B0604020202020204" pitchFamily="34" charset="0"/>
                  <a:ea typeface="MS PGothic" panose="020B0600070205080204" pitchFamily="34" charset="-128"/>
                </a:rPr>
                <a:t>SiC</a:t>
              </a:r>
              <a:endParaRPr lang="en-US" altLang="ja-JP" sz="1800" i="0" dirty="0">
                <a:latin typeface="Arial" panose="020B0604020202020204" pitchFamily="34" charset="0"/>
                <a:ea typeface="MS PGothic" panose="020B0600070205080204" pitchFamily="34" charset="-128"/>
              </a:endParaRPr>
            </a:p>
          </p:txBody>
        </p:sp>
        <p:sp>
          <p:nvSpPr>
            <p:cNvPr id="38" name="Text Box 38"/>
            <p:cNvSpPr txBox="1">
              <a:spLocks noChangeAspect="1"/>
            </p:cNvSpPr>
            <p:nvPr/>
          </p:nvSpPr>
          <p:spPr>
            <a:xfrm rot="-5400000" flipH="1">
              <a:off x="4249" y="2141"/>
              <a:ext cx="1252" cy="231"/>
            </a:xfrm>
            <a:prstGeom prst="rect">
              <a:avLst/>
            </a:prstGeom>
            <a:noFill/>
            <a:ln w="9525">
              <a:noFill/>
            </a:ln>
          </p:spPr>
          <p:txBody>
            <a:bodyPr wrap="none">
              <a:spAutoFit/>
            </a:bodyPr>
            <a:lstStyle/>
            <a:p>
              <a:pPr eaLnBrk="0" hangingPunct="0"/>
              <a:r>
                <a:rPr lang="en-US" altLang="ja-JP" sz="1800" i="0" dirty="0">
                  <a:latin typeface="Arial" panose="020B0604020202020204" pitchFamily="34" charset="0"/>
                  <a:ea typeface="MS PMincho" panose="02020600040205080304" pitchFamily="18" charset="-128"/>
                </a:rPr>
                <a:t>Wavelength (mm)</a:t>
              </a:r>
              <a:endParaRPr lang="en-US" altLang="ja-JP" sz="1800" i="0" dirty="0">
                <a:latin typeface="Arial" panose="020B0604020202020204" pitchFamily="34" charset="0"/>
                <a:ea typeface="MS PMincho" panose="02020600040205080304" pitchFamily="18" charset="-128"/>
              </a:endParaRPr>
            </a:p>
          </p:txBody>
        </p:sp>
        <p:sp>
          <p:nvSpPr>
            <p:cNvPr id="39" name="Line 39"/>
            <p:cNvSpPr>
              <a:spLocks noChangeAspect="1"/>
            </p:cNvSpPr>
            <p:nvPr/>
          </p:nvSpPr>
          <p:spPr>
            <a:xfrm>
              <a:off x="4407" y="1224"/>
              <a:ext cx="47" cy="0"/>
            </a:xfrm>
            <a:prstGeom prst="line">
              <a:avLst/>
            </a:prstGeom>
            <a:ln w="19050" cap="flat" cmpd="sng">
              <a:solidFill>
                <a:schemeClr val="tx1"/>
              </a:solidFill>
              <a:prstDash val="solid"/>
              <a:headEnd type="none" w="med" len="med"/>
              <a:tailEnd type="none" w="med" len="med"/>
            </a:ln>
          </p:spPr>
        </p:sp>
        <p:sp>
          <p:nvSpPr>
            <p:cNvPr id="40" name="Line 40"/>
            <p:cNvSpPr>
              <a:spLocks noChangeAspect="1"/>
            </p:cNvSpPr>
            <p:nvPr/>
          </p:nvSpPr>
          <p:spPr>
            <a:xfrm>
              <a:off x="4407" y="2006"/>
              <a:ext cx="47" cy="0"/>
            </a:xfrm>
            <a:prstGeom prst="line">
              <a:avLst/>
            </a:prstGeom>
            <a:ln w="19050" cap="flat" cmpd="sng">
              <a:solidFill>
                <a:schemeClr val="tx1"/>
              </a:solidFill>
              <a:prstDash val="solid"/>
              <a:headEnd type="none" w="med" len="med"/>
              <a:tailEnd type="none" w="med" len="med"/>
            </a:ln>
          </p:spPr>
        </p:sp>
        <p:sp>
          <p:nvSpPr>
            <p:cNvPr id="41" name="Line 41"/>
            <p:cNvSpPr>
              <a:spLocks noChangeAspect="1"/>
            </p:cNvSpPr>
            <p:nvPr/>
          </p:nvSpPr>
          <p:spPr>
            <a:xfrm>
              <a:off x="4407" y="2371"/>
              <a:ext cx="47" cy="0"/>
            </a:xfrm>
            <a:prstGeom prst="line">
              <a:avLst/>
            </a:prstGeom>
            <a:ln w="19050" cap="flat" cmpd="sng">
              <a:solidFill>
                <a:schemeClr val="tx1"/>
              </a:solidFill>
              <a:prstDash val="solid"/>
              <a:headEnd type="none" w="med" len="med"/>
              <a:tailEnd type="none" w="med" len="med"/>
            </a:ln>
          </p:spPr>
        </p:sp>
        <p:sp>
          <p:nvSpPr>
            <p:cNvPr id="42" name="Line 42"/>
            <p:cNvSpPr>
              <a:spLocks noChangeAspect="1"/>
            </p:cNvSpPr>
            <p:nvPr/>
          </p:nvSpPr>
          <p:spPr>
            <a:xfrm>
              <a:off x="4407" y="2761"/>
              <a:ext cx="47" cy="0"/>
            </a:xfrm>
            <a:prstGeom prst="line">
              <a:avLst/>
            </a:prstGeom>
            <a:ln w="19050" cap="flat" cmpd="sng">
              <a:solidFill>
                <a:schemeClr val="tx1"/>
              </a:solidFill>
              <a:prstDash val="solid"/>
              <a:headEnd type="none" w="med" len="med"/>
              <a:tailEnd type="none" w="med" len="med"/>
            </a:ln>
          </p:spPr>
        </p:sp>
        <p:sp>
          <p:nvSpPr>
            <p:cNvPr id="43" name="Line 43"/>
            <p:cNvSpPr>
              <a:spLocks noChangeAspect="1"/>
            </p:cNvSpPr>
            <p:nvPr/>
          </p:nvSpPr>
          <p:spPr>
            <a:xfrm>
              <a:off x="4407" y="2623"/>
              <a:ext cx="47" cy="0"/>
            </a:xfrm>
            <a:prstGeom prst="line">
              <a:avLst/>
            </a:prstGeom>
            <a:ln w="19050" cap="flat" cmpd="sng">
              <a:solidFill>
                <a:schemeClr val="tx1"/>
              </a:solidFill>
              <a:prstDash val="solid"/>
              <a:headEnd type="none" w="med" len="med"/>
              <a:tailEnd type="none" w="med" len="med"/>
            </a:ln>
          </p:spPr>
        </p:sp>
        <p:sp>
          <p:nvSpPr>
            <p:cNvPr id="44" name="Line 44"/>
            <p:cNvSpPr>
              <a:spLocks noChangeAspect="1"/>
            </p:cNvSpPr>
            <p:nvPr/>
          </p:nvSpPr>
          <p:spPr>
            <a:xfrm>
              <a:off x="4407" y="3079"/>
              <a:ext cx="47" cy="0"/>
            </a:xfrm>
            <a:prstGeom prst="line">
              <a:avLst/>
            </a:prstGeom>
            <a:ln w="19050" cap="flat" cmpd="sng">
              <a:solidFill>
                <a:schemeClr val="tx1"/>
              </a:solidFill>
              <a:prstDash val="solid"/>
              <a:headEnd type="none" w="med" len="med"/>
              <a:tailEnd type="none" w="med" len="med"/>
            </a:ln>
          </p:spPr>
        </p:sp>
        <p:sp>
          <p:nvSpPr>
            <p:cNvPr id="45" name="Line 45"/>
            <p:cNvSpPr>
              <a:spLocks noChangeAspect="1"/>
            </p:cNvSpPr>
            <p:nvPr/>
          </p:nvSpPr>
          <p:spPr>
            <a:xfrm>
              <a:off x="4407" y="2979"/>
              <a:ext cx="47" cy="0"/>
            </a:xfrm>
            <a:prstGeom prst="line">
              <a:avLst/>
            </a:prstGeom>
            <a:ln w="19050" cap="flat" cmpd="sng">
              <a:solidFill>
                <a:schemeClr val="tx1"/>
              </a:solidFill>
              <a:prstDash val="solid"/>
              <a:headEnd type="none" w="med" len="med"/>
              <a:tailEnd type="none" w="med" len="med"/>
            </a:ln>
          </p:spPr>
        </p:sp>
        <p:sp>
          <p:nvSpPr>
            <p:cNvPr id="46" name="Line 46"/>
            <p:cNvSpPr>
              <a:spLocks noChangeAspect="1"/>
            </p:cNvSpPr>
            <p:nvPr/>
          </p:nvSpPr>
          <p:spPr>
            <a:xfrm>
              <a:off x="4407" y="3240"/>
              <a:ext cx="47" cy="0"/>
            </a:xfrm>
            <a:prstGeom prst="line">
              <a:avLst/>
            </a:prstGeom>
            <a:ln w="19050" cap="flat" cmpd="sng">
              <a:solidFill>
                <a:schemeClr val="tx1"/>
              </a:solidFill>
              <a:prstDash val="solid"/>
              <a:headEnd type="none" w="med" len="med"/>
              <a:tailEnd type="none" w="med" len="med"/>
            </a:ln>
          </p:spPr>
        </p:sp>
        <p:sp>
          <p:nvSpPr>
            <p:cNvPr id="47" name="Text Box 47"/>
            <p:cNvSpPr txBox="1">
              <a:spLocks noChangeAspect="1"/>
            </p:cNvSpPr>
            <p:nvPr/>
          </p:nvSpPr>
          <p:spPr>
            <a:xfrm>
              <a:off x="4423" y="1917"/>
              <a:ext cx="316" cy="231"/>
            </a:xfrm>
            <a:prstGeom prst="rect">
              <a:avLst/>
            </a:prstGeom>
            <a:noFill/>
            <a:ln w="9525">
              <a:noFill/>
            </a:ln>
          </p:spPr>
          <p:txBody>
            <a:bodyPr wrap="none">
              <a:spAutoFit/>
            </a:bodyPr>
            <a:lstStyle/>
            <a:p>
              <a:pPr eaLnBrk="0" hangingPunct="0"/>
              <a:r>
                <a:rPr lang="en-US" altLang="ja-JP" sz="1800" i="0" dirty="0">
                  <a:latin typeface="Arial" panose="020B0604020202020204" pitchFamily="34" charset="0"/>
                  <a:ea typeface="MS PGothic" panose="020B0600070205080204" pitchFamily="34" charset="-128"/>
                </a:rPr>
                <a:t>0.3</a:t>
              </a:r>
              <a:endParaRPr lang="en-US" altLang="ja-JP" sz="1800" i="0" dirty="0">
                <a:latin typeface="Arial" panose="020B0604020202020204" pitchFamily="34" charset="0"/>
                <a:ea typeface="MS PGothic" panose="020B0600070205080204" pitchFamily="34" charset="-128"/>
              </a:endParaRPr>
            </a:p>
          </p:txBody>
        </p:sp>
        <p:sp>
          <p:nvSpPr>
            <p:cNvPr id="48" name="Text Box 48"/>
            <p:cNvSpPr txBox="1">
              <a:spLocks noChangeAspect="1"/>
            </p:cNvSpPr>
            <p:nvPr/>
          </p:nvSpPr>
          <p:spPr>
            <a:xfrm>
              <a:off x="4423" y="2286"/>
              <a:ext cx="316" cy="231"/>
            </a:xfrm>
            <a:prstGeom prst="rect">
              <a:avLst/>
            </a:prstGeom>
            <a:noFill/>
            <a:ln w="9525">
              <a:noFill/>
            </a:ln>
          </p:spPr>
          <p:txBody>
            <a:bodyPr wrap="none">
              <a:spAutoFit/>
            </a:bodyPr>
            <a:lstStyle/>
            <a:p>
              <a:pPr eaLnBrk="0" hangingPunct="0"/>
              <a:r>
                <a:rPr lang="en-US" altLang="ja-JP" sz="1800" i="0" dirty="0">
                  <a:latin typeface="Arial" panose="020B0604020202020204" pitchFamily="34" charset="0"/>
                  <a:ea typeface="MS PGothic" panose="020B0600070205080204" pitchFamily="34" charset="-128"/>
                </a:rPr>
                <a:t>0.4</a:t>
              </a:r>
              <a:endParaRPr lang="en-US" altLang="ja-JP" sz="1800" i="0" dirty="0">
                <a:latin typeface="Arial" panose="020B0604020202020204" pitchFamily="34" charset="0"/>
                <a:ea typeface="MS PGothic" panose="020B0600070205080204" pitchFamily="34" charset="-128"/>
              </a:endParaRPr>
            </a:p>
          </p:txBody>
        </p:sp>
        <p:sp>
          <p:nvSpPr>
            <p:cNvPr id="49" name="Text Box 49"/>
            <p:cNvSpPr txBox="1">
              <a:spLocks noChangeAspect="1"/>
            </p:cNvSpPr>
            <p:nvPr/>
          </p:nvSpPr>
          <p:spPr>
            <a:xfrm>
              <a:off x="4423" y="1137"/>
              <a:ext cx="316" cy="231"/>
            </a:xfrm>
            <a:prstGeom prst="rect">
              <a:avLst/>
            </a:prstGeom>
            <a:noFill/>
            <a:ln w="9525">
              <a:noFill/>
            </a:ln>
          </p:spPr>
          <p:txBody>
            <a:bodyPr wrap="none">
              <a:spAutoFit/>
            </a:bodyPr>
            <a:lstStyle/>
            <a:p>
              <a:pPr eaLnBrk="0" hangingPunct="0"/>
              <a:r>
                <a:rPr lang="en-US" altLang="ja-JP" sz="1800" i="0" dirty="0">
                  <a:latin typeface="Arial" panose="020B0604020202020204" pitchFamily="34" charset="0"/>
                  <a:ea typeface="MS PGothic" panose="020B0600070205080204" pitchFamily="34" charset="-128"/>
                </a:rPr>
                <a:t>0.2</a:t>
              </a:r>
              <a:endParaRPr lang="en-US" altLang="ja-JP" sz="1800" i="0" dirty="0">
                <a:latin typeface="Arial" panose="020B0604020202020204" pitchFamily="34" charset="0"/>
                <a:ea typeface="MS PGothic" panose="020B0600070205080204" pitchFamily="34" charset="-128"/>
              </a:endParaRPr>
            </a:p>
          </p:txBody>
        </p:sp>
        <p:sp>
          <p:nvSpPr>
            <p:cNvPr id="50" name="Text Box 50"/>
            <p:cNvSpPr txBox="1">
              <a:spLocks noChangeAspect="1"/>
            </p:cNvSpPr>
            <p:nvPr/>
          </p:nvSpPr>
          <p:spPr>
            <a:xfrm>
              <a:off x="4423" y="2537"/>
              <a:ext cx="316" cy="231"/>
            </a:xfrm>
            <a:prstGeom prst="rect">
              <a:avLst/>
            </a:prstGeom>
            <a:noFill/>
            <a:ln w="9525">
              <a:noFill/>
            </a:ln>
          </p:spPr>
          <p:txBody>
            <a:bodyPr wrap="none">
              <a:spAutoFit/>
            </a:bodyPr>
            <a:lstStyle/>
            <a:p>
              <a:pPr eaLnBrk="0" hangingPunct="0"/>
              <a:r>
                <a:rPr lang="en-US" altLang="ja-JP" sz="1800" i="0" dirty="0">
                  <a:latin typeface="Arial" panose="020B0604020202020204" pitchFamily="34" charset="0"/>
                  <a:ea typeface="MS PGothic" panose="020B0600070205080204" pitchFamily="34" charset="-128"/>
                </a:rPr>
                <a:t>0.5</a:t>
              </a:r>
              <a:endParaRPr lang="en-US" altLang="ja-JP" sz="1800" i="0" dirty="0">
                <a:latin typeface="Arial" panose="020B0604020202020204" pitchFamily="34" charset="0"/>
                <a:ea typeface="MS PGothic" panose="020B0600070205080204" pitchFamily="34" charset="-128"/>
              </a:endParaRPr>
            </a:p>
          </p:txBody>
        </p:sp>
        <p:sp>
          <p:nvSpPr>
            <p:cNvPr id="51" name="Text Box 51"/>
            <p:cNvSpPr txBox="1">
              <a:spLocks noChangeAspect="1"/>
            </p:cNvSpPr>
            <p:nvPr/>
          </p:nvSpPr>
          <p:spPr>
            <a:xfrm>
              <a:off x="4423" y="2674"/>
              <a:ext cx="316" cy="231"/>
            </a:xfrm>
            <a:prstGeom prst="rect">
              <a:avLst/>
            </a:prstGeom>
            <a:noFill/>
            <a:ln w="9525">
              <a:noFill/>
            </a:ln>
          </p:spPr>
          <p:txBody>
            <a:bodyPr wrap="none">
              <a:spAutoFit/>
            </a:bodyPr>
            <a:lstStyle/>
            <a:p>
              <a:pPr eaLnBrk="0" hangingPunct="0"/>
              <a:r>
                <a:rPr lang="en-US" altLang="ja-JP" sz="1800" i="0" dirty="0">
                  <a:latin typeface="Arial" panose="020B0604020202020204" pitchFamily="34" charset="0"/>
                  <a:ea typeface="MS PGothic" panose="020B0600070205080204" pitchFamily="34" charset="-128"/>
                </a:rPr>
                <a:t>0.6</a:t>
              </a:r>
              <a:endParaRPr lang="en-US" altLang="ja-JP" sz="1800" i="0" dirty="0">
                <a:latin typeface="Arial" panose="020B0604020202020204" pitchFamily="34" charset="0"/>
                <a:ea typeface="MS PGothic" panose="020B0600070205080204" pitchFamily="34" charset="-128"/>
              </a:endParaRPr>
            </a:p>
          </p:txBody>
        </p:sp>
        <p:sp>
          <p:nvSpPr>
            <p:cNvPr id="52" name="Text Box 52"/>
            <p:cNvSpPr txBox="1">
              <a:spLocks noChangeAspect="1"/>
            </p:cNvSpPr>
            <p:nvPr/>
          </p:nvSpPr>
          <p:spPr>
            <a:xfrm>
              <a:off x="4423" y="2877"/>
              <a:ext cx="316" cy="231"/>
            </a:xfrm>
            <a:prstGeom prst="rect">
              <a:avLst/>
            </a:prstGeom>
            <a:noFill/>
            <a:ln w="9525">
              <a:noFill/>
            </a:ln>
          </p:spPr>
          <p:txBody>
            <a:bodyPr wrap="none">
              <a:spAutoFit/>
            </a:bodyPr>
            <a:lstStyle/>
            <a:p>
              <a:pPr eaLnBrk="0" hangingPunct="0"/>
              <a:r>
                <a:rPr lang="en-US" altLang="ja-JP" sz="1800" i="0" dirty="0">
                  <a:latin typeface="Arial" panose="020B0604020202020204" pitchFamily="34" charset="0"/>
                  <a:ea typeface="MS PGothic" panose="020B0600070205080204" pitchFamily="34" charset="-128"/>
                </a:rPr>
                <a:t>0.8</a:t>
              </a:r>
              <a:endParaRPr lang="en-US" altLang="ja-JP" sz="1800" i="0" dirty="0">
                <a:latin typeface="Arial" panose="020B0604020202020204" pitchFamily="34" charset="0"/>
                <a:ea typeface="MS PGothic" panose="020B0600070205080204" pitchFamily="34" charset="-128"/>
              </a:endParaRPr>
            </a:p>
          </p:txBody>
        </p:sp>
        <p:sp>
          <p:nvSpPr>
            <p:cNvPr id="53" name="Text Box 53"/>
            <p:cNvSpPr txBox="1">
              <a:spLocks noChangeAspect="1"/>
            </p:cNvSpPr>
            <p:nvPr/>
          </p:nvSpPr>
          <p:spPr>
            <a:xfrm>
              <a:off x="4423" y="3155"/>
              <a:ext cx="316" cy="231"/>
            </a:xfrm>
            <a:prstGeom prst="rect">
              <a:avLst/>
            </a:prstGeom>
            <a:noFill/>
            <a:ln w="9525">
              <a:noFill/>
            </a:ln>
          </p:spPr>
          <p:txBody>
            <a:bodyPr wrap="none">
              <a:spAutoFit/>
            </a:bodyPr>
            <a:lstStyle/>
            <a:p>
              <a:pPr eaLnBrk="0" hangingPunct="0"/>
              <a:r>
                <a:rPr lang="en-US" altLang="ja-JP" sz="1800" i="0" dirty="0">
                  <a:latin typeface="Arial" panose="020B0604020202020204" pitchFamily="34" charset="0"/>
                  <a:ea typeface="MS PGothic" panose="020B0600070205080204" pitchFamily="34" charset="-128"/>
                </a:rPr>
                <a:t>1.5</a:t>
              </a:r>
              <a:endParaRPr lang="en-US" altLang="ja-JP" sz="1800" i="0" dirty="0">
                <a:latin typeface="Arial" panose="020B0604020202020204" pitchFamily="34" charset="0"/>
                <a:ea typeface="MS PGothic" panose="020B0600070205080204" pitchFamily="34" charset="-128"/>
              </a:endParaRPr>
            </a:p>
          </p:txBody>
        </p:sp>
        <p:sp>
          <p:nvSpPr>
            <p:cNvPr id="54" name="Text Box 54"/>
            <p:cNvSpPr txBox="1">
              <a:spLocks noChangeAspect="1"/>
            </p:cNvSpPr>
            <p:nvPr/>
          </p:nvSpPr>
          <p:spPr>
            <a:xfrm>
              <a:off x="4419" y="3003"/>
              <a:ext cx="316" cy="231"/>
            </a:xfrm>
            <a:prstGeom prst="rect">
              <a:avLst/>
            </a:prstGeom>
            <a:noFill/>
            <a:ln w="9525">
              <a:noFill/>
            </a:ln>
          </p:spPr>
          <p:txBody>
            <a:bodyPr wrap="none">
              <a:spAutoFit/>
            </a:bodyPr>
            <a:lstStyle/>
            <a:p>
              <a:pPr eaLnBrk="0" hangingPunct="0"/>
              <a:r>
                <a:rPr lang="en-US" altLang="ja-JP" sz="1800" i="0" dirty="0">
                  <a:latin typeface="Arial" panose="020B0604020202020204" pitchFamily="34" charset="0"/>
                  <a:ea typeface="MS PGothic" panose="020B0600070205080204" pitchFamily="34" charset="-128"/>
                </a:rPr>
                <a:t>1.0</a:t>
              </a:r>
              <a:endParaRPr lang="en-US" altLang="ja-JP" sz="1800" i="0" dirty="0">
                <a:latin typeface="Arial" panose="020B0604020202020204" pitchFamily="34" charset="0"/>
                <a:ea typeface="MS PGothic" panose="020B0600070205080204" pitchFamily="34" charset="-128"/>
              </a:endParaRPr>
            </a:p>
          </p:txBody>
        </p:sp>
        <p:sp>
          <p:nvSpPr>
            <p:cNvPr id="55" name="Text Box 55"/>
            <p:cNvSpPr txBox="1">
              <a:spLocks noChangeAspect="1"/>
            </p:cNvSpPr>
            <p:nvPr/>
          </p:nvSpPr>
          <p:spPr>
            <a:xfrm>
              <a:off x="3796" y="1737"/>
              <a:ext cx="379" cy="212"/>
            </a:xfrm>
            <a:prstGeom prst="rect">
              <a:avLst/>
            </a:prstGeom>
            <a:noFill/>
            <a:ln w="9525">
              <a:noFill/>
            </a:ln>
          </p:spPr>
          <p:txBody>
            <a:bodyPr wrap="none">
              <a:spAutoFit/>
            </a:bodyPr>
            <a:lstStyle/>
            <a:p>
              <a:pPr eaLnBrk="0" hangingPunct="0"/>
              <a:r>
                <a:rPr lang="en-US" altLang="ja-JP" sz="1600" i="0" dirty="0">
                  <a:latin typeface="Arial" panose="020B0604020202020204" pitchFamily="34" charset="0"/>
                  <a:ea typeface="MS PGothic" panose="020B0600070205080204" pitchFamily="34" charset="-128"/>
                </a:rPr>
                <a:t>MgS</a:t>
              </a:r>
              <a:endParaRPr lang="en-US" altLang="ja-JP" sz="1600" i="0" dirty="0">
                <a:latin typeface="Arial" panose="020B0604020202020204" pitchFamily="34" charset="0"/>
                <a:ea typeface="MS PGothic" panose="020B0600070205080204" pitchFamily="34" charset="-128"/>
              </a:endParaRPr>
            </a:p>
          </p:txBody>
        </p:sp>
        <p:sp>
          <p:nvSpPr>
            <p:cNvPr id="56" name="Text Box 56"/>
            <p:cNvSpPr txBox="1">
              <a:spLocks noChangeAspect="1"/>
            </p:cNvSpPr>
            <p:nvPr/>
          </p:nvSpPr>
          <p:spPr>
            <a:xfrm>
              <a:off x="3232" y="2053"/>
              <a:ext cx="350" cy="212"/>
            </a:xfrm>
            <a:prstGeom prst="rect">
              <a:avLst/>
            </a:prstGeom>
            <a:noFill/>
            <a:ln w="9525">
              <a:noFill/>
            </a:ln>
          </p:spPr>
          <p:txBody>
            <a:bodyPr wrap="none">
              <a:spAutoFit/>
            </a:bodyPr>
            <a:lstStyle/>
            <a:p>
              <a:pPr eaLnBrk="0" hangingPunct="0"/>
              <a:r>
                <a:rPr lang="en-US" altLang="ja-JP" sz="1600" i="0" dirty="0">
                  <a:latin typeface="Arial" panose="020B0604020202020204" pitchFamily="34" charset="0"/>
                  <a:ea typeface="MS PGothic" panose="020B0600070205080204" pitchFamily="34" charset="-128"/>
                </a:rPr>
                <a:t>ZnS</a:t>
              </a:r>
              <a:endParaRPr lang="en-US" altLang="ja-JP" sz="1600" i="0" dirty="0">
                <a:latin typeface="Arial" panose="020B0604020202020204" pitchFamily="34" charset="0"/>
                <a:ea typeface="MS PGothic" panose="020B0600070205080204" pitchFamily="34" charset="-128"/>
              </a:endParaRPr>
            </a:p>
          </p:txBody>
        </p:sp>
        <p:sp>
          <p:nvSpPr>
            <p:cNvPr id="57" name="Text Box 57"/>
            <p:cNvSpPr txBox="1">
              <a:spLocks noChangeAspect="1"/>
            </p:cNvSpPr>
            <p:nvPr/>
          </p:nvSpPr>
          <p:spPr>
            <a:xfrm>
              <a:off x="3998" y="2095"/>
              <a:ext cx="450" cy="212"/>
            </a:xfrm>
            <a:prstGeom prst="rect">
              <a:avLst/>
            </a:prstGeom>
            <a:noFill/>
            <a:ln w="9525">
              <a:noFill/>
            </a:ln>
          </p:spPr>
          <p:txBody>
            <a:bodyPr wrap="none">
              <a:spAutoFit/>
            </a:bodyPr>
            <a:lstStyle/>
            <a:p>
              <a:pPr eaLnBrk="0" hangingPunct="0"/>
              <a:r>
                <a:rPr lang="en-US" altLang="ja-JP" sz="1600" i="0" dirty="0">
                  <a:latin typeface="Arial" panose="020B0604020202020204" pitchFamily="34" charset="0"/>
                  <a:ea typeface="MS PGothic" panose="020B0600070205080204" pitchFamily="34" charset="-128"/>
                </a:rPr>
                <a:t>MgSe</a:t>
              </a:r>
              <a:endParaRPr lang="en-US" altLang="ja-JP" sz="1600" i="0" dirty="0">
                <a:latin typeface="Arial" panose="020B0604020202020204" pitchFamily="34" charset="0"/>
                <a:ea typeface="MS PGothic" panose="020B0600070205080204" pitchFamily="34" charset="-128"/>
              </a:endParaRPr>
            </a:p>
          </p:txBody>
        </p:sp>
        <p:sp>
          <p:nvSpPr>
            <p:cNvPr id="58" name="Text Box 58"/>
            <p:cNvSpPr txBox="1">
              <a:spLocks noChangeAspect="1"/>
            </p:cNvSpPr>
            <p:nvPr/>
          </p:nvSpPr>
          <p:spPr>
            <a:xfrm>
              <a:off x="3863" y="2481"/>
              <a:ext cx="421" cy="212"/>
            </a:xfrm>
            <a:prstGeom prst="rect">
              <a:avLst/>
            </a:prstGeom>
            <a:noFill/>
            <a:ln w="9525">
              <a:noFill/>
            </a:ln>
          </p:spPr>
          <p:txBody>
            <a:bodyPr wrap="none">
              <a:spAutoFit/>
            </a:bodyPr>
            <a:lstStyle/>
            <a:p>
              <a:pPr eaLnBrk="0" hangingPunct="0"/>
              <a:r>
                <a:rPr lang="en-US" altLang="ja-JP" sz="1600" i="0" dirty="0">
                  <a:latin typeface="Arial" panose="020B0604020202020204" pitchFamily="34" charset="0"/>
                  <a:ea typeface="MS PGothic" panose="020B0600070205080204" pitchFamily="34" charset="-128"/>
                </a:rPr>
                <a:t>ZnSe</a:t>
              </a:r>
              <a:endParaRPr lang="en-US" altLang="ja-JP" sz="1600" i="0" dirty="0">
                <a:latin typeface="Arial" panose="020B0604020202020204" pitchFamily="34" charset="0"/>
                <a:ea typeface="MS PGothic" panose="020B0600070205080204" pitchFamily="34" charset="-128"/>
              </a:endParaRPr>
            </a:p>
          </p:txBody>
        </p:sp>
        <p:sp>
          <p:nvSpPr>
            <p:cNvPr id="59" name="Text Box 59"/>
            <p:cNvSpPr txBox="1">
              <a:spLocks noChangeAspect="1"/>
            </p:cNvSpPr>
            <p:nvPr/>
          </p:nvSpPr>
          <p:spPr>
            <a:xfrm>
              <a:off x="3344" y="2481"/>
              <a:ext cx="314" cy="212"/>
            </a:xfrm>
            <a:prstGeom prst="rect">
              <a:avLst/>
            </a:prstGeom>
            <a:noFill/>
            <a:ln w="9525">
              <a:noFill/>
            </a:ln>
          </p:spPr>
          <p:txBody>
            <a:bodyPr wrap="none">
              <a:spAutoFit/>
            </a:bodyPr>
            <a:lstStyle/>
            <a:p>
              <a:pPr eaLnBrk="0" hangingPunct="0"/>
              <a:r>
                <a:rPr lang="en-US" altLang="ja-JP" sz="1600" i="0" dirty="0">
                  <a:latin typeface="Arial" panose="020B0604020202020204" pitchFamily="34" charset="0"/>
                  <a:ea typeface="MS PGothic" panose="020B0600070205080204" pitchFamily="34" charset="-128"/>
                </a:rPr>
                <a:t>AlP</a:t>
              </a:r>
              <a:endParaRPr lang="en-US" altLang="ja-JP" sz="1600" i="0" dirty="0">
                <a:latin typeface="Arial" panose="020B0604020202020204" pitchFamily="34" charset="0"/>
                <a:ea typeface="MS PGothic" panose="020B0600070205080204" pitchFamily="34" charset="-128"/>
              </a:endParaRPr>
            </a:p>
          </p:txBody>
        </p:sp>
        <p:sp>
          <p:nvSpPr>
            <p:cNvPr id="60" name="Text Box 60"/>
            <p:cNvSpPr txBox="1">
              <a:spLocks noChangeAspect="1"/>
            </p:cNvSpPr>
            <p:nvPr/>
          </p:nvSpPr>
          <p:spPr>
            <a:xfrm>
              <a:off x="3332" y="2730"/>
              <a:ext cx="372" cy="212"/>
            </a:xfrm>
            <a:prstGeom prst="rect">
              <a:avLst/>
            </a:prstGeom>
            <a:noFill/>
            <a:ln w="9525">
              <a:noFill/>
            </a:ln>
          </p:spPr>
          <p:txBody>
            <a:bodyPr wrap="none">
              <a:spAutoFit/>
            </a:bodyPr>
            <a:lstStyle/>
            <a:p>
              <a:pPr eaLnBrk="0" hangingPunct="0"/>
              <a:r>
                <a:rPr lang="en-US" altLang="ja-JP" sz="1600" i="0" dirty="0">
                  <a:latin typeface="Arial" panose="020B0604020202020204" pitchFamily="34" charset="0"/>
                  <a:ea typeface="MS PGothic" panose="020B0600070205080204" pitchFamily="34" charset="-128"/>
                </a:rPr>
                <a:t>GaP</a:t>
              </a:r>
              <a:endParaRPr lang="en-US" altLang="ja-JP" sz="1600" i="0" dirty="0">
                <a:latin typeface="Arial" panose="020B0604020202020204" pitchFamily="34" charset="0"/>
                <a:ea typeface="MS PGothic" panose="020B0600070205080204" pitchFamily="34" charset="-128"/>
              </a:endParaRPr>
            </a:p>
          </p:txBody>
        </p:sp>
        <p:sp>
          <p:nvSpPr>
            <p:cNvPr id="61" name="Text Box 61"/>
            <p:cNvSpPr txBox="1">
              <a:spLocks noChangeAspect="1"/>
            </p:cNvSpPr>
            <p:nvPr/>
          </p:nvSpPr>
          <p:spPr>
            <a:xfrm>
              <a:off x="3851" y="2666"/>
              <a:ext cx="378" cy="212"/>
            </a:xfrm>
            <a:prstGeom prst="rect">
              <a:avLst/>
            </a:prstGeom>
            <a:noFill/>
            <a:ln w="9525">
              <a:noFill/>
            </a:ln>
          </p:spPr>
          <p:txBody>
            <a:bodyPr wrap="none">
              <a:spAutoFit/>
            </a:bodyPr>
            <a:lstStyle/>
            <a:p>
              <a:pPr eaLnBrk="0" hangingPunct="0"/>
              <a:r>
                <a:rPr lang="en-US" altLang="ja-JP" sz="1600" i="0" dirty="0">
                  <a:latin typeface="Arial" panose="020B0604020202020204" pitchFamily="34" charset="0"/>
                  <a:ea typeface="MS PGothic" panose="020B0600070205080204" pitchFamily="34" charset="-128"/>
                </a:rPr>
                <a:t>AlAs</a:t>
              </a:r>
              <a:endParaRPr lang="en-US" altLang="ja-JP" sz="1600" i="0" dirty="0">
                <a:latin typeface="Arial" panose="020B0604020202020204" pitchFamily="34" charset="0"/>
                <a:ea typeface="MS PGothic" panose="020B0600070205080204" pitchFamily="34" charset="-128"/>
              </a:endParaRPr>
            </a:p>
          </p:txBody>
        </p:sp>
        <p:sp>
          <p:nvSpPr>
            <p:cNvPr id="62" name="Text Box 62"/>
            <p:cNvSpPr txBox="1">
              <a:spLocks noChangeAspect="1"/>
            </p:cNvSpPr>
            <p:nvPr/>
          </p:nvSpPr>
          <p:spPr>
            <a:xfrm>
              <a:off x="3360" y="2937"/>
              <a:ext cx="436" cy="212"/>
            </a:xfrm>
            <a:prstGeom prst="rect">
              <a:avLst/>
            </a:prstGeom>
            <a:noFill/>
            <a:ln w="9525">
              <a:noFill/>
            </a:ln>
          </p:spPr>
          <p:txBody>
            <a:bodyPr wrap="none">
              <a:spAutoFit/>
            </a:bodyPr>
            <a:lstStyle/>
            <a:p>
              <a:pPr eaLnBrk="0" hangingPunct="0"/>
              <a:r>
                <a:rPr lang="en-US" altLang="ja-JP" sz="1600" i="0" dirty="0">
                  <a:latin typeface="Arial" panose="020B0604020202020204" pitchFamily="34" charset="0"/>
                  <a:ea typeface="MS PGothic" panose="020B0600070205080204" pitchFamily="34" charset="-128"/>
                </a:rPr>
                <a:t>GaAs</a:t>
              </a:r>
              <a:endParaRPr lang="en-US" altLang="ja-JP" sz="1600" i="0" dirty="0">
                <a:latin typeface="Arial" panose="020B0604020202020204" pitchFamily="34" charset="0"/>
                <a:ea typeface="MS PGothic" panose="020B0600070205080204" pitchFamily="34" charset="-128"/>
              </a:endParaRPr>
            </a:p>
          </p:txBody>
        </p:sp>
        <p:sp>
          <p:nvSpPr>
            <p:cNvPr id="63" name="Text Box 63"/>
            <p:cNvSpPr txBox="1">
              <a:spLocks noChangeAspect="1"/>
            </p:cNvSpPr>
            <p:nvPr/>
          </p:nvSpPr>
          <p:spPr>
            <a:xfrm>
              <a:off x="3982" y="2933"/>
              <a:ext cx="308" cy="212"/>
            </a:xfrm>
            <a:prstGeom prst="rect">
              <a:avLst/>
            </a:prstGeom>
            <a:noFill/>
            <a:ln w="9525">
              <a:noFill/>
            </a:ln>
          </p:spPr>
          <p:txBody>
            <a:bodyPr wrap="none">
              <a:spAutoFit/>
            </a:bodyPr>
            <a:lstStyle/>
            <a:p>
              <a:pPr eaLnBrk="0" hangingPunct="0"/>
              <a:r>
                <a:rPr lang="en-US" altLang="ja-JP" sz="1600" i="0" dirty="0">
                  <a:latin typeface="Arial" panose="020B0604020202020204" pitchFamily="34" charset="0"/>
                  <a:ea typeface="MS PGothic" panose="020B0600070205080204" pitchFamily="34" charset="-128"/>
                </a:rPr>
                <a:t>InP</a:t>
              </a:r>
              <a:endParaRPr lang="en-US" altLang="ja-JP" sz="1600" i="0" dirty="0">
                <a:latin typeface="Arial" panose="020B0604020202020204" pitchFamily="34" charset="0"/>
                <a:ea typeface="MS PGothic" panose="020B0600070205080204" pitchFamily="34" charset="-128"/>
              </a:endParaRPr>
            </a:p>
          </p:txBody>
        </p:sp>
        <p:sp>
          <p:nvSpPr>
            <p:cNvPr id="64" name="Text Box 64"/>
            <p:cNvSpPr txBox="1">
              <a:spLocks noChangeAspect="1"/>
            </p:cNvSpPr>
            <p:nvPr/>
          </p:nvSpPr>
          <p:spPr>
            <a:xfrm>
              <a:off x="4135" y="3332"/>
              <a:ext cx="372" cy="212"/>
            </a:xfrm>
            <a:prstGeom prst="rect">
              <a:avLst/>
            </a:prstGeom>
            <a:noFill/>
            <a:ln w="9525">
              <a:noFill/>
            </a:ln>
          </p:spPr>
          <p:txBody>
            <a:bodyPr wrap="none">
              <a:spAutoFit/>
            </a:bodyPr>
            <a:lstStyle/>
            <a:p>
              <a:pPr eaLnBrk="0" hangingPunct="0"/>
              <a:r>
                <a:rPr lang="en-US" altLang="ja-JP" sz="1600" i="0" dirty="0">
                  <a:latin typeface="Arial" panose="020B0604020202020204" pitchFamily="34" charset="0"/>
                  <a:ea typeface="MS PGothic" panose="020B0600070205080204" pitchFamily="34" charset="-128"/>
                </a:rPr>
                <a:t>InAs</a:t>
              </a:r>
              <a:endParaRPr lang="en-US" altLang="ja-JP" sz="1600" i="0" dirty="0">
                <a:latin typeface="Arial" panose="020B0604020202020204" pitchFamily="34" charset="0"/>
                <a:ea typeface="MS PGothic" panose="020B0600070205080204" pitchFamily="34" charset="-128"/>
              </a:endParaRPr>
            </a:p>
          </p:txBody>
        </p:sp>
        <p:sp>
          <p:nvSpPr>
            <p:cNvPr id="65" name="Freeform 65"/>
            <p:cNvSpPr>
              <a:spLocks noChangeAspect="1"/>
            </p:cNvSpPr>
            <p:nvPr/>
          </p:nvSpPr>
          <p:spPr>
            <a:xfrm>
              <a:off x="3611" y="1869"/>
              <a:ext cx="366" cy="690"/>
            </a:xfrm>
            <a:custGeom>
              <a:avLst/>
              <a:gdLst>
                <a:gd name="txL" fmla="*/ 0 w 393"/>
                <a:gd name="txT" fmla="*/ 0 h 742"/>
                <a:gd name="txR" fmla="*/ 393 w 393"/>
                <a:gd name="txB" fmla="*/ 742 h 742"/>
              </a:gdLst>
              <a:ahLst/>
              <a:cxnLst>
                <a:cxn ang="0">
                  <a:pos x="138" y="0"/>
                </a:cxn>
                <a:cxn ang="0">
                  <a:pos x="318" y="281"/>
                </a:cxn>
                <a:cxn ang="0">
                  <a:pos x="166" y="597"/>
                </a:cxn>
                <a:cxn ang="0">
                  <a:pos x="0" y="254"/>
                </a:cxn>
                <a:cxn ang="0">
                  <a:pos x="138" y="0"/>
                </a:cxn>
              </a:cxnLst>
              <a:rect l="txL" t="txT" r="txR" b="txB"/>
              <a:pathLst>
                <a:path w="393" h="742">
                  <a:moveTo>
                    <a:pt x="171" y="0"/>
                  </a:moveTo>
                  <a:lnTo>
                    <a:pt x="393" y="349"/>
                  </a:lnTo>
                  <a:lnTo>
                    <a:pt x="205" y="742"/>
                  </a:lnTo>
                  <a:lnTo>
                    <a:pt x="0" y="316"/>
                  </a:lnTo>
                  <a:lnTo>
                    <a:pt x="171" y="0"/>
                  </a:lnTo>
                  <a:close/>
                </a:path>
              </a:pathLst>
            </a:custGeom>
            <a:noFill/>
            <a:ln w="9525" cap="flat" cmpd="sng">
              <a:solidFill>
                <a:schemeClr val="tx1"/>
              </a:solidFill>
              <a:prstDash val="solid"/>
              <a:round/>
              <a:headEnd type="none" w="med" len="med"/>
              <a:tailEnd type="none" w="med" len="med"/>
            </a:ln>
          </p:spPr>
          <p:txBody>
            <a:bodyPr/>
            <a:lstStyle/>
            <a:p>
              <a:pPr eaLnBrk="0" hangingPunct="0"/>
              <a:endParaRPr lang="zh-CN" altLang="en-US" dirty="0">
                <a:latin typeface="Times New Roman" panose="02020603050405020304" pitchFamily="18" charset="0"/>
              </a:endParaRPr>
            </a:p>
          </p:txBody>
        </p:sp>
        <p:sp>
          <p:nvSpPr>
            <p:cNvPr id="66" name="Freeform 66"/>
            <p:cNvSpPr>
              <a:spLocks noChangeAspect="1"/>
            </p:cNvSpPr>
            <p:nvPr/>
          </p:nvSpPr>
          <p:spPr>
            <a:xfrm>
              <a:off x="3792" y="2743"/>
              <a:ext cx="311" cy="683"/>
            </a:xfrm>
            <a:custGeom>
              <a:avLst/>
              <a:gdLst>
                <a:gd name="txL" fmla="*/ 0 w 335"/>
                <a:gd name="txT" fmla="*/ 0 h 734"/>
                <a:gd name="txR" fmla="*/ 335 w 335"/>
                <a:gd name="txB" fmla="*/ 734 h 734"/>
              </a:gdLst>
              <a:ahLst/>
              <a:cxnLst>
                <a:cxn ang="0">
                  <a:pos x="268" y="592"/>
                </a:cxn>
                <a:cxn ang="0">
                  <a:pos x="0" y="234"/>
                </a:cxn>
                <a:cxn ang="0">
                  <a:pos x="1" y="0"/>
                </a:cxn>
                <a:cxn ang="0">
                  <a:pos x="268" y="592"/>
                </a:cxn>
              </a:cxnLst>
              <a:rect l="txL" t="txT" r="txR" b="txB"/>
              <a:pathLst>
                <a:path w="335" h="734">
                  <a:moveTo>
                    <a:pt x="335" y="734"/>
                  </a:moveTo>
                  <a:lnTo>
                    <a:pt x="0" y="291"/>
                  </a:lnTo>
                  <a:lnTo>
                    <a:pt x="1" y="0"/>
                  </a:lnTo>
                  <a:lnTo>
                    <a:pt x="335" y="734"/>
                  </a:lnTo>
                  <a:close/>
                </a:path>
              </a:pathLst>
            </a:custGeom>
            <a:noFill/>
            <a:ln w="9525" cap="flat" cmpd="sng">
              <a:solidFill>
                <a:schemeClr val="tx1"/>
              </a:solidFill>
              <a:prstDash val="solid"/>
              <a:round/>
              <a:headEnd type="none" w="med" len="med"/>
              <a:tailEnd type="none" w="med" len="med"/>
            </a:ln>
          </p:spPr>
          <p:txBody>
            <a:bodyPr/>
            <a:lstStyle/>
            <a:p>
              <a:pPr eaLnBrk="0" hangingPunct="0"/>
              <a:endParaRPr lang="zh-CN" altLang="en-US" dirty="0">
                <a:latin typeface="Times New Roman" panose="02020603050405020304" pitchFamily="18" charset="0"/>
              </a:endParaRPr>
            </a:p>
          </p:txBody>
        </p:sp>
        <p:sp>
          <p:nvSpPr>
            <p:cNvPr id="67" name="Freeform 67"/>
            <p:cNvSpPr>
              <a:spLocks noChangeAspect="1"/>
            </p:cNvSpPr>
            <p:nvPr/>
          </p:nvSpPr>
          <p:spPr>
            <a:xfrm>
              <a:off x="3637" y="2617"/>
              <a:ext cx="318" cy="428"/>
            </a:xfrm>
            <a:custGeom>
              <a:avLst/>
              <a:gdLst>
                <a:gd name="txL" fmla="*/ 0 w 342"/>
                <a:gd name="txT" fmla="*/ 0 h 461"/>
                <a:gd name="txR" fmla="*/ 342 w 342"/>
                <a:gd name="txB" fmla="*/ 461 h 461"/>
              </a:gdLst>
              <a:ahLst/>
              <a:cxnLst>
                <a:cxn ang="0">
                  <a:pos x="275" y="369"/>
                </a:cxn>
                <a:cxn ang="0">
                  <a:pos x="0" y="89"/>
                </a:cxn>
                <a:cxn ang="0">
                  <a:pos x="7" y="0"/>
                </a:cxn>
                <a:cxn ang="0">
                  <a:pos x="275" y="369"/>
                </a:cxn>
              </a:cxnLst>
              <a:rect l="txL" t="txT" r="txR" b="txB"/>
              <a:pathLst>
                <a:path w="342" h="461">
                  <a:moveTo>
                    <a:pt x="342" y="461"/>
                  </a:moveTo>
                  <a:lnTo>
                    <a:pt x="0" y="111"/>
                  </a:lnTo>
                  <a:lnTo>
                    <a:pt x="8" y="0"/>
                  </a:lnTo>
                  <a:lnTo>
                    <a:pt x="342" y="461"/>
                  </a:lnTo>
                  <a:close/>
                </a:path>
              </a:pathLst>
            </a:custGeom>
            <a:noFill/>
            <a:ln w="9525" cap="flat" cmpd="sng">
              <a:solidFill>
                <a:schemeClr val="tx1"/>
              </a:solidFill>
              <a:prstDash val="solid"/>
              <a:round/>
              <a:headEnd type="none" w="med" len="med"/>
              <a:tailEnd type="none" w="med" len="med"/>
            </a:ln>
          </p:spPr>
          <p:txBody>
            <a:bodyPr/>
            <a:lstStyle/>
            <a:p>
              <a:pPr eaLnBrk="0" hangingPunct="0"/>
              <a:endParaRPr lang="zh-CN" altLang="en-US" dirty="0">
                <a:latin typeface="Times New Roman" panose="02020603050405020304" pitchFamily="18" charset="0"/>
              </a:endParaRPr>
            </a:p>
          </p:txBody>
        </p:sp>
        <p:sp>
          <p:nvSpPr>
            <p:cNvPr id="68" name="Freeform 68"/>
            <p:cNvSpPr>
              <a:spLocks noChangeAspect="1"/>
            </p:cNvSpPr>
            <p:nvPr/>
          </p:nvSpPr>
          <p:spPr>
            <a:xfrm>
              <a:off x="1852" y="1215"/>
              <a:ext cx="332" cy="1628"/>
            </a:xfrm>
            <a:custGeom>
              <a:avLst/>
              <a:gdLst>
                <a:gd name="txL" fmla="*/ 0 w 357"/>
                <a:gd name="txT" fmla="*/ 0 h 1750"/>
                <a:gd name="txR" fmla="*/ 357 w 357"/>
                <a:gd name="txB" fmla="*/ 1750 h 1750"/>
              </a:gdLst>
              <a:ahLst/>
              <a:cxnLst>
                <a:cxn ang="0">
                  <a:pos x="0" y="0"/>
                </a:cxn>
                <a:cxn ang="0">
                  <a:pos x="42" y="931"/>
                </a:cxn>
                <a:cxn ang="0">
                  <a:pos x="287" y="1409"/>
                </a:cxn>
                <a:cxn ang="0">
                  <a:pos x="0" y="0"/>
                </a:cxn>
              </a:cxnLst>
              <a:rect l="txL" t="txT" r="txR" b="txB"/>
              <a:pathLst>
                <a:path w="357" h="1750">
                  <a:moveTo>
                    <a:pt x="0" y="0"/>
                  </a:moveTo>
                  <a:lnTo>
                    <a:pt x="52" y="1157"/>
                  </a:lnTo>
                  <a:lnTo>
                    <a:pt x="357" y="1750"/>
                  </a:lnTo>
                  <a:lnTo>
                    <a:pt x="0" y="0"/>
                  </a:lnTo>
                  <a:close/>
                </a:path>
              </a:pathLst>
            </a:custGeom>
            <a:noFill/>
            <a:ln w="28575" cap="flat" cmpd="sng">
              <a:solidFill>
                <a:schemeClr val="tx1"/>
              </a:solidFill>
              <a:prstDash val="solid"/>
              <a:round/>
              <a:headEnd type="none" w="med" len="med"/>
              <a:tailEnd type="none" w="med" len="med"/>
            </a:ln>
          </p:spPr>
          <p:txBody>
            <a:bodyPr/>
            <a:lstStyle/>
            <a:p>
              <a:pPr eaLnBrk="0" hangingPunct="0"/>
              <a:endParaRPr lang="zh-CN" altLang="en-US" dirty="0">
                <a:latin typeface="Times New Roman" panose="02020603050405020304" pitchFamily="18" charset="0"/>
              </a:endParaRPr>
            </a:p>
          </p:txBody>
        </p:sp>
        <p:sp>
          <p:nvSpPr>
            <p:cNvPr id="69" name="Freeform 69"/>
            <p:cNvSpPr>
              <a:spLocks noChangeAspect="1"/>
            </p:cNvSpPr>
            <p:nvPr/>
          </p:nvSpPr>
          <p:spPr>
            <a:xfrm>
              <a:off x="1858" y="1221"/>
              <a:ext cx="327" cy="2146"/>
            </a:xfrm>
            <a:custGeom>
              <a:avLst/>
              <a:gdLst>
                <a:gd name="txL" fmla="*/ 0 w 345"/>
                <a:gd name="txT" fmla="*/ 0 h 2225"/>
                <a:gd name="txR" fmla="*/ 345 w 345"/>
                <a:gd name="txB" fmla="*/ 2225 h 2225"/>
              </a:gdLst>
              <a:ahLst/>
              <a:cxnLst>
                <a:cxn ang="0">
                  <a:pos x="0" y="0"/>
                </a:cxn>
                <a:cxn ang="0">
                  <a:pos x="43" y="1022"/>
                </a:cxn>
                <a:cxn ang="0">
                  <a:pos x="294" y="1997"/>
                </a:cxn>
                <a:cxn ang="0">
                  <a:pos x="0" y="0"/>
                </a:cxn>
              </a:cxnLst>
              <a:rect l="txL" t="txT" r="txR" b="txB"/>
              <a:pathLst>
                <a:path w="345" h="2225">
                  <a:moveTo>
                    <a:pt x="0" y="0"/>
                  </a:moveTo>
                  <a:lnTo>
                    <a:pt x="51" y="1139"/>
                  </a:lnTo>
                  <a:lnTo>
                    <a:pt x="345" y="2225"/>
                  </a:lnTo>
                  <a:lnTo>
                    <a:pt x="0" y="0"/>
                  </a:lnTo>
                  <a:close/>
                </a:path>
              </a:pathLst>
            </a:custGeom>
            <a:solidFill>
              <a:srgbClr val="FF00FF">
                <a:alpha val="70195"/>
              </a:srgbClr>
            </a:solidFill>
            <a:ln w="38100" cap="flat" cmpd="sng">
              <a:solidFill>
                <a:srgbClr val="CC0000"/>
              </a:solidFill>
              <a:prstDash val="solid"/>
              <a:round/>
              <a:headEnd type="none" w="med" len="med"/>
              <a:tailEnd type="none" w="med" len="med"/>
            </a:ln>
          </p:spPr>
          <p:txBody>
            <a:bodyPr/>
            <a:lstStyle/>
            <a:p>
              <a:pPr eaLnBrk="0" hangingPunct="0"/>
              <a:endParaRPr lang="zh-CN" altLang="en-US" dirty="0">
                <a:latin typeface="Times New Roman" panose="02020603050405020304" pitchFamily="18" charset="0"/>
              </a:endParaRPr>
            </a:p>
          </p:txBody>
        </p:sp>
        <p:sp>
          <p:nvSpPr>
            <p:cNvPr id="70" name="Oval 70"/>
            <p:cNvSpPr>
              <a:spLocks noChangeAspect="1"/>
            </p:cNvSpPr>
            <p:nvPr/>
          </p:nvSpPr>
          <p:spPr>
            <a:xfrm>
              <a:off x="3912" y="2136"/>
              <a:ext cx="121" cy="122"/>
            </a:xfrm>
            <a:prstGeom prst="ellipse">
              <a:avLst/>
            </a:prstGeom>
            <a:solidFill>
              <a:schemeClr val="bg2"/>
            </a:solidFill>
            <a:ln w="9525" cap="flat" cmpd="sng">
              <a:solidFill>
                <a:schemeClr val="tx1"/>
              </a:solidFill>
              <a:prstDash val="solid"/>
              <a:headEnd type="none" w="med" len="med"/>
              <a:tailEnd type="none" w="med" len="med"/>
            </a:ln>
          </p:spPr>
          <p:txBody>
            <a:bodyPr wrap="none" anchor="ctr"/>
            <a:lstStyle/>
            <a:p>
              <a:pPr algn="ctr" eaLnBrk="0" hangingPunct="0"/>
              <a:endParaRPr lang="zh-CN" altLang="en-US" dirty="0">
                <a:latin typeface="Times New Roman" panose="02020603050405020304" pitchFamily="18" charset="0"/>
              </a:endParaRPr>
            </a:p>
          </p:txBody>
        </p:sp>
        <p:sp>
          <p:nvSpPr>
            <p:cNvPr id="71" name="Oval 71"/>
            <p:cNvSpPr>
              <a:spLocks noChangeAspect="1"/>
            </p:cNvSpPr>
            <p:nvPr/>
          </p:nvSpPr>
          <p:spPr>
            <a:xfrm>
              <a:off x="3711" y="1801"/>
              <a:ext cx="121" cy="121"/>
            </a:xfrm>
            <a:prstGeom prst="ellipse">
              <a:avLst/>
            </a:prstGeom>
            <a:solidFill>
              <a:schemeClr val="bg2"/>
            </a:solidFill>
            <a:ln w="9525" cap="flat" cmpd="sng">
              <a:solidFill>
                <a:schemeClr val="tx1"/>
              </a:solidFill>
              <a:prstDash val="solid"/>
              <a:headEnd type="none" w="med" len="med"/>
              <a:tailEnd type="none" w="med" len="med"/>
            </a:ln>
          </p:spPr>
          <p:txBody>
            <a:bodyPr wrap="none" anchor="ctr"/>
            <a:lstStyle/>
            <a:p>
              <a:pPr algn="ctr" eaLnBrk="0" hangingPunct="0"/>
              <a:endParaRPr lang="zh-CN" altLang="en-US" dirty="0">
                <a:latin typeface="Times New Roman" panose="02020603050405020304" pitchFamily="18" charset="0"/>
              </a:endParaRPr>
            </a:p>
          </p:txBody>
        </p:sp>
        <p:sp>
          <p:nvSpPr>
            <p:cNvPr id="72" name="Oval 72"/>
            <p:cNvSpPr>
              <a:spLocks noChangeAspect="1"/>
            </p:cNvSpPr>
            <p:nvPr/>
          </p:nvSpPr>
          <p:spPr>
            <a:xfrm>
              <a:off x="3547" y="2090"/>
              <a:ext cx="121" cy="121"/>
            </a:xfrm>
            <a:prstGeom prst="ellipse">
              <a:avLst/>
            </a:prstGeom>
            <a:solidFill>
              <a:schemeClr val="bg2"/>
            </a:solidFill>
            <a:ln w="9525" cap="flat" cmpd="sng">
              <a:solidFill>
                <a:schemeClr val="tx1"/>
              </a:solidFill>
              <a:prstDash val="solid"/>
              <a:headEnd type="none" w="med" len="med"/>
              <a:tailEnd type="none" w="med" len="med"/>
            </a:ln>
          </p:spPr>
          <p:txBody>
            <a:bodyPr wrap="none" anchor="ctr"/>
            <a:lstStyle/>
            <a:p>
              <a:pPr algn="ctr" eaLnBrk="0" hangingPunct="0"/>
              <a:endParaRPr lang="zh-CN" altLang="en-US" dirty="0">
                <a:latin typeface="Times New Roman" panose="02020603050405020304" pitchFamily="18" charset="0"/>
              </a:endParaRPr>
            </a:p>
          </p:txBody>
        </p:sp>
        <p:sp>
          <p:nvSpPr>
            <p:cNvPr id="73" name="Oval 73"/>
            <p:cNvSpPr>
              <a:spLocks noChangeAspect="1"/>
            </p:cNvSpPr>
            <p:nvPr/>
          </p:nvSpPr>
          <p:spPr>
            <a:xfrm>
              <a:off x="1794" y="1155"/>
              <a:ext cx="121" cy="120"/>
            </a:xfrm>
            <a:prstGeom prst="ellipse">
              <a:avLst/>
            </a:prstGeom>
            <a:solidFill>
              <a:srgbClr val="FF00FF"/>
            </a:solidFill>
            <a:ln w="9525" cap="flat" cmpd="sng">
              <a:solidFill>
                <a:schemeClr val="tx1"/>
              </a:solidFill>
              <a:prstDash val="solid"/>
              <a:headEnd type="none" w="med" len="med"/>
              <a:tailEnd type="none" w="med" len="med"/>
            </a:ln>
          </p:spPr>
          <p:txBody>
            <a:bodyPr wrap="none" anchor="ctr"/>
            <a:lstStyle/>
            <a:p>
              <a:pPr algn="ctr" eaLnBrk="0" hangingPunct="0"/>
              <a:endParaRPr lang="zh-CN" altLang="en-US" dirty="0">
                <a:latin typeface="Times New Roman" panose="02020603050405020304" pitchFamily="18" charset="0"/>
              </a:endParaRPr>
            </a:p>
          </p:txBody>
        </p:sp>
        <p:sp>
          <p:nvSpPr>
            <p:cNvPr id="74" name="Oval 74"/>
            <p:cNvSpPr>
              <a:spLocks noChangeAspect="1"/>
            </p:cNvSpPr>
            <p:nvPr/>
          </p:nvSpPr>
          <p:spPr>
            <a:xfrm>
              <a:off x="1851" y="2216"/>
              <a:ext cx="120" cy="122"/>
            </a:xfrm>
            <a:prstGeom prst="ellipse">
              <a:avLst/>
            </a:prstGeom>
            <a:solidFill>
              <a:srgbClr val="FF00FF"/>
            </a:solidFill>
            <a:ln w="9525" cap="flat" cmpd="sng">
              <a:solidFill>
                <a:schemeClr val="tx1"/>
              </a:solidFill>
              <a:prstDash val="solid"/>
              <a:headEnd type="none" w="med" len="med"/>
              <a:tailEnd type="none" w="med" len="med"/>
            </a:ln>
          </p:spPr>
          <p:txBody>
            <a:bodyPr wrap="none" anchor="ctr"/>
            <a:lstStyle/>
            <a:p>
              <a:pPr algn="ctr" eaLnBrk="0" hangingPunct="0"/>
              <a:endParaRPr lang="zh-CN" altLang="en-US" dirty="0">
                <a:latin typeface="Times New Roman" panose="02020603050405020304" pitchFamily="18" charset="0"/>
              </a:endParaRPr>
            </a:p>
          </p:txBody>
        </p:sp>
        <p:sp>
          <p:nvSpPr>
            <p:cNvPr id="75" name="Oval 75"/>
            <p:cNvSpPr>
              <a:spLocks noChangeAspect="1"/>
            </p:cNvSpPr>
            <p:nvPr/>
          </p:nvSpPr>
          <p:spPr>
            <a:xfrm>
              <a:off x="3741" y="2490"/>
              <a:ext cx="121" cy="120"/>
            </a:xfrm>
            <a:prstGeom prst="ellipse">
              <a:avLst/>
            </a:prstGeom>
            <a:solidFill>
              <a:schemeClr val="bg2"/>
            </a:solidFill>
            <a:ln w="9525" cap="flat" cmpd="sng">
              <a:solidFill>
                <a:schemeClr val="tx1"/>
              </a:solidFill>
              <a:prstDash val="solid"/>
              <a:headEnd type="none" w="med" len="med"/>
              <a:tailEnd type="none" w="med" len="med"/>
            </a:ln>
          </p:spPr>
          <p:txBody>
            <a:bodyPr wrap="none" anchor="ctr"/>
            <a:lstStyle/>
            <a:p>
              <a:pPr algn="ctr" eaLnBrk="0" hangingPunct="0"/>
              <a:endParaRPr lang="zh-CN" altLang="en-US" dirty="0">
                <a:latin typeface="Times New Roman" panose="02020603050405020304" pitchFamily="18" charset="0"/>
              </a:endParaRPr>
            </a:p>
          </p:txBody>
        </p:sp>
        <p:sp>
          <p:nvSpPr>
            <p:cNvPr id="76" name="Oval 76"/>
            <p:cNvSpPr>
              <a:spLocks noChangeAspect="1"/>
            </p:cNvSpPr>
            <p:nvPr/>
          </p:nvSpPr>
          <p:spPr>
            <a:xfrm>
              <a:off x="3735" y="2685"/>
              <a:ext cx="120" cy="121"/>
            </a:xfrm>
            <a:prstGeom prst="ellipse">
              <a:avLst/>
            </a:prstGeom>
            <a:solidFill>
              <a:schemeClr val="bg2"/>
            </a:solidFill>
            <a:ln w="9525" cap="flat" cmpd="sng">
              <a:solidFill>
                <a:schemeClr val="tx1"/>
              </a:solidFill>
              <a:prstDash val="solid"/>
              <a:headEnd type="none" w="med" len="med"/>
              <a:tailEnd type="none" w="med" len="med"/>
            </a:ln>
          </p:spPr>
          <p:txBody>
            <a:bodyPr wrap="none" anchor="ctr"/>
            <a:lstStyle/>
            <a:p>
              <a:pPr algn="ctr" eaLnBrk="0" hangingPunct="0"/>
              <a:endParaRPr lang="zh-CN" altLang="en-US" dirty="0">
                <a:latin typeface="Times New Roman" panose="02020603050405020304" pitchFamily="18" charset="0"/>
              </a:endParaRPr>
            </a:p>
          </p:txBody>
        </p:sp>
        <p:sp>
          <p:nvSpPr>
            <p:cNvPr id="77" name="Oval 77"/>
            <p:cNvSpPr>
              <a:spLocks noChangeAspect="1"/>
            </p:cNvSpPr>
            <p:nvPr/>
          </p:nvSpPr>
          <p:spPr>
            <a:xfrm>
              <a:off x="3733" y="2956"/>
              <a:ext cx="121" cy="122"/>
            </a:xfrm>
            <a:prstGeom prst="ellipse">
              <a:avLst/>
            </a:prstGeom>
            <a:solidFill>
              <a:schemeClr val="bg2"/>
            </a:solidFill>
            <a:ln w="9525" cap="flat" cmpd="sng">
              <a:solidFill>
                <a:schemeClr val="tx1"/>
              </a:solidFill>
              <a:prstDash val="solid"/>
              <a:headEnd type="none" w="med" len="med"/>
              <a:tailEnd type="none" w="med" len="med"/>
            </a:ln>
          </p:spPr>
          <p:txBody>
            <a:bodyPr wrap="none" anchor="ctr"/>
            <a:lstStyle/>
            <a:p>
              <a:pPr algn="ctr" eaLnBrk="0" hangingPunct="0"/>
              <a:endParaRPr lang="zh-CN" altLang="en-US" dirty="0">
                <a:latin typeface="Times New Roman" panose="02020603050405020304" pitchFamily="18" charset="0"/>
              </a:endParaRPr>
            </a:p>
          </p:txBody>
        </p:sp>
        <p:sp>
          <p:nvSpPr>
            <p:cNvPr id="78" name="Oval 78"/>
            <p:cNvSpPr>
              <a:spLocks noChangeAspect="1"/>
            </p:cNvSpPr>
            <p:nvPr/>
          </p:nvSpPr>
          <p:spPr>
            <a:xfrm>
              <a:off x="3899" y="2982"/>
              <a:ext cx="121" cy="121"/>
            </a:xfrm>
            <a:prstGeom prst="ellipse">
              <a:avLst/>
            </a:prstGeom>
            <a:solidFill>
              <a:schemeClr val="bg2"/>
            </a:solidFill>
            <a:ln w="9525" cap="flat" cmpd="sng">
              <a:solidFill>
                <a:schemeClr val="tx1"/>
              </a:solidFill>
              <a:prstDash val="solid"/>
              <a:headEnd type="none" w="med" len="med"/>
              <a:tailEnd type="none" w="med" len="med"/>
            </a:ln>
          </p:spPr>
          <p:txBody>
            <a:bodyPr wrap="none" anchor="ctr"/>
            <a:lstStyle/>
            <a:p>
              <a:pPr algn="ctr" eaLnBrk="0" hangingPunct="0"/>
              <a:endParaRPr lang="zh-CN" altLang="en-US" dirty="0">
                <a:latin typeface="Times New Roman" panose="02020603050405020304" pitchFamily="18" charset="0"/>
              </a:endParaRPr>
            </a:p>
          </p:txBody>
        </p:sp>
        <p:sp>
          <p:nvSpPr>
            <p:cNvPr id="79" name="Oval 79"/>
            <p:cNvSpPr>
              <a:spLocks noChangeAspect="1"/>
            </p:cNvSpPr>
            <p:nvPr/>
          </p:nvSpPr>
          <p:spPr>
            <a:xfrm>
              <a:off x="3576" y="2644"/>
              <a:ext cx="122" cy="121"/>
            </a:xfrm>
            <a:prstGeom prst="ellipse">
              <a:avLst/>
            </a:prstGeom>
            <a:solidFill>
              <a:schemeClr val="bg2"/>
            </a:solidFill>
            <a:ln w="9525" cap="flat" cmpd="sng">
              <a:solidFill>
                <a:schemeClr val="tx1"/>
              </a:solidFill>
              <a:prstDash val="solid"/>
              <a:headEnd type="none" w="med" len="med"/>
              <a:tailEnd type="none" w="med" len="med"/>
            </a:ln>
          </p:spPr>
          <p:txBody>
            <a:bodyPr wrap="none" anchor="ctr"/>
            <a:lstStyle/>
            <a:p>
              <a:pPr algn="ctr" eaLnBrk="0" hangingPunct="0"/>
              <a:endParaRPr lang="zh-CN" altLang="en-US" dirty="0">
                <a:latin typeface="Times New Roman" panose="02020603050405020304" pitchFamily="18" charset="0"/>
              </a:endParaRPr>
            </a:p>
          </p:txBody>
        </p:sp>
        <p:sp>
          <p:nvSpPr>
            <p:cNvPr id="80" name="Oval 80"/>
            <p:cNvSpPr>
              <a:spLocks noChangeAspect="1"/>
            </p:cNvSpPr>
            <p:nvPr/>
          </p:nvSpPr>
          <p:spPr>
            <a:xfrm>
              <a:off x="3592" y="2564"/>
              <a:ext cx="121" cy="121"/>
            </a:xfrm>
            <a:prstGeom prst="ellipse">
              <a:avLst/>
            </a:prstGeom>
            <a:solidFill>
              <a:schemeClr val="bg2"/>
            </a:solidFill>
            <a:ln w="9525" cap="flat" cmpd="sng">
              <a:solidFill>
                <a:schemeClr val="tx1"/>
              </a:solidFill>
              <a:prstDash val="solid"/>
              <a:headEnd type="none" w="med" len="med"/>
              <a:tailEnd type="none" w="med" len="med"/>
            </a:ln>
          </p:spPr>
          <p:txBody>
            <a:bodyPr wrap="none" anchor="ctr"/>
            <a:lstStyle/>
            <a:p>
              <a:pPr algn="ctr" eaLnBrk="0" hangingPunct="0"/>
              <a:endParaRPr lang="zh-CN" altLang="en-US" dirty="0">
                <a:latin typeface="Times New Roman" panose="02020603050405020304" pitchFamily="18" charset="0"/>
              </a:endParaRPr>
            </a:p>
          </p:txBody>
        </p:sp>
        <p:sp>
          <p:nvSpPr>
            <p:cNvPr id="81" name="Oval 81"/>
            <p:cNvSpPr>
              <a:spLocks noChangeAspect="1"/>
            </p:cNvSpPr>
            <p:nvPr/>
          </p:nvSpPr>
          <p:spPr>
            <a:xfrm>
              <a:off x="4042" y="3361"/>
              <a:ext cx="121" cy="120"/>
            </a:xfrm>
            <a:prstGeom prst="ellipse">
              <a:avLst/>
            </a:prstGeom>
            <a:solidFill>
              <a:schemeClr val="bg2"/>
            </a:solidFill>
            <a:ln w="9525" cap="flat" cmpd="sng">
              <a:solidFill>
                <a:schemeClr val="tx1"/>
              </a:solidFill>
              <a:prstDash val="solid"/>
              <a:headEnd type="none" w="med" len="med"/>
              <a:tailEnd type="none" w="med" len="med"/>
            </a:ln>
          </p:spPr>
          <p:txBody>
            <a:bodyPr wrap="none" anchor="ctr"/>
            <a:lstStyle/>
            <a:p>
              <a:pPr algn="ctr" eaLnBrk="0" hangingPunct="0"/>
              <a:endParaRPr lang="zh-CN" altLang="en-US" dirty="0">
                <a:latin typeface="Times New Roman" panose="02020603050405020304" pitchFamily="18" charset="0"/>
              </a:endParaRPr>
            </a:p>
          </p:txBody>
        </p:sp>
        <p:sp>
          <p:nvSpPr>
            <p:cNvPr id="82" name="Oval 82"/>
            <p:cNvSpPr>
              <a:spLocks noChangeAspect="1"/>
            </p:cNvSpPr>
            <p:nvPr/>
          </p:nvSpPr>
          <p:spPr>
            <a:xfrm>
              <a:off x="2123" y="2781"/>
              <a:ext cx="120" cy="121"/>
            </a:xfrm>
            <a:prstGeom prst="ellipse">
              <a:avLst/>
            </a:prstGeom>
            <a:solidFill>
              <a:srgbClr val="FF00FF"/>
            </a:solidFill>
            <a:ln w="9525" cap="flat" cmpd="sng">
              <a:solidFill>
                <a:schemeClr val="tx1"/>
              </a:solidFill>
              <a:prstDash val="solid"/>
              <a:headEnd type="none" w="med" len="med"/>
              <a:tailEnd type="none" w="med" len="med"/>
            </a:ln>
          </p:spPr>
          <p:txBody>
            <a:bodyPr wrap="none" anchor="ctr"/>
            <a:lstStyle/>
            <a:p>
              <a:pPr algn="ctr" eaLnBrk="0" hangingPunct="0"/>
              <a:endParaRPr lang="zh-CN" altLang="en-US" dirty="0">
                <a:latin typeface="Times New Roman" panose="02020603050405020304" pitchFamily="18" charset="0"/>
              </a:endParaRPr>
            </a:p>
          </p:txBody>
        </p:sp>
        <p:sp>
          <p:nvSpPr>
            <p:cNvPr id="83" name="Oval 83"/>
            <p:cNvSpPr>
              <a:spLocks noChangeAspect="1"/>
            </p:cNvSpPr>
            <p:nvPr/>
          </p:nvSpPr>
          <p:spPr>
            <a:xfrm>
              <a:off x="1771" y="2364"/>
              <a:ext cx="120" cy="120"/>
            </a:xfrm>
            <a:prstGeom prst="ellipse">
              <a:avLst/>
            </a:prstGeom>
            <a:solidFill>
              <a:schemeClr val="bg2"/>
            </a:solidFill>
            <a:ln w="9525" cap="flat" cmpd="sng">
              <a:solidFill>
                <a:schemeClr val="tx1"/>
              </a:solidFill>
              <a:prstDash val="solid"/>
              <a:headEnd type="none" w="med" len="med"/>
              <a:tailEnd type="none" w="med" len="med"/>
            </a:ln>
          </p:spPr>
          <p:txBody>
            <a:bodyPr wrap="none" anchor="ctr"/>
            <a:lstStyle/>
            <a:p>
              <a:pPr algn="ctr" eaLnBrk="0" hangingPunct="0"/>
              <a:endParaRPr lang="zh-CN" altLang="en-US" dirty="0">
                <a:latin typeface="Times New Roman" panose="02020603050405020304" pitchFamily="18" charset="0"/>
              </a:endParaRPr>
            </a:p>
          </p:txBody>
        </p:sp>
        <p:sp>
          <p:nvSpPr>
            <p:cNvPr id="84" name="Line 84"/>
            <p:cNvSpPr>
              <a:spLocks noChangeAspect="1"/>
            </p:cNvSpPr>
            <p:nvPr/>
          </p:nvSpPr>
          <p:spPr>
            <a:xfrm>
              <a:off x="3032" y="2972"/>
              <a:ext cx="1" cy="576"/>
            </a:xfrm>
            <a:prstGeom prst="line">
              <a:avLst/>
            </a:prstGeom>
            <a:ln w="12700" cap="flat" cmpd="sng">
              <a:solidFill>
                <a:schemeClr val="tx1"/>
              </a:solidFill>
              <a:prstDash val="solid"/>
              <a:headEnd type="none" w="med" len="med"/>
              <a:tailEnd type="triangle" w="med" len="med"/>
            </a:ln>
          </p:spPr>
        </p:sp>
        <p:sp>
          <p:nvSpPr>
            <p:cNvPr id="85" name="Line 85"/>
            <p:cNvSpPr>
              <a:spLocks noChangeAspect="1"/>
            </p:cNvSpPr>
            <p:nvPr/>
          </p:nvSpPr>
          <p:spPr>
            <a:xfrm>
              <a:off x="3028" y="2302"/>
              <a:ext cx="0" cy="654"/>
            </a:xfrm>
            <a:prstGeom prst="line">
              <a:avLst/>
            </a:prstGeom>
            <a:ln w="12700" cap="flat" cmpd="sng">
              <a:solidFill>
                <a:schemeClr val="tx1"/>
              </a:solidFill>
              <a:prstDash val="solid"/>
              <a:headEnd type="triangle" w="med" len="med"/>
              <a:tailEnd type="triangle" w="med" len="med"/>
            </a:ln>
          </p:spPr>
        </p:sp>
        <p:sp>
          <p:nvSpPr>
            <p:cNvPr id="86" name="Line 86"/>
            <p:cNvSpPr>
              <a:spLocks noChangeAspect="1"/>
            </p:cNvSpPr>
            <p:nvPr/>
          </p:nvSpPr>
          <p:spPr>
            <a:xfrm flipV="1">
              <a:off x="3036" y="924"/>
              <a:ext cx="0" cy="1371"/>
            </a:xfrm>
            <a:prstGeom prst="line">
              <a:avLst/>
            </a:prstGeom>
            <a:ln w="12700" cap="flat" cmpd="sng">
              <a:solidFill>
                <a:schemeClr val="tx1"/>
              </a:solidFill>
              <a:prstDash val="solid"/>
              <a:headEnd type="none" w="med" len="med"/>
              <a:tailEnd type="triangle" w="med" len="med"/>
            </a:ln>
          </p:spPr>
        </p:sp>
        <p:sp>
          <p:nvSpPr>
            <p:cNvPr id="87" name="Text Box 87"/>
            <p:cNvSpPr txBox="1">
              <a:spLocks noChangeAspect="1"/>
            </p:cNvSpPr>
            <p:nvPr/>
          </p:nvSpPr>
          <p:spPr>
            <a:xfrm rot="-5400000">
              <a:off x="3027" y="1555"/>
              <a:ext cx="200" cy="173"/>
            </a:xfrm>
            <a:prstGeom prst="rect">
              <a:avLst/>
            </a:prstGeom>
            <a:noFill/>
            <a:ln w="9525">
              <a:noFill/>
            </a:ln>
          </p:spPr>
          <p:txBody>
            <a:bodyPr wrap="none" lIns="0" tIns="0" rIns="0" bIns="0">
              <a:spAutoFit/>
            </a:bodyPr>
            <a:lstStyle/>
            <a:p>
              <a:pPr eaLnBrk="0" hangingPunct="0"/>
              <a:r>
                <a:rPr lang="en-US" altLang="ja-JP" sz="1800" b="1" i="0" dirty="0">
                  <a:latin typeface="Arial" panose="020B0604020202020204" pitchFamily="34" charset="0"/>
                  <a:ea typeface="MS PMincho" panose="02020600040205080304" pitchFamily="18" charset="-128"/>
                </a:rPr>
                <a:t>UV</a:t>
              </a:r>
              <a:endParaRPr lang="en-US" altLang="ja-JP" sz="1800" b="1" i="0" dirty="0">
                <a:latin typeface="Arial" panose="020B0604020202020204" pitchFamily="34" charset="0"/>
                <a:ea typeface="MS PMincho" panose="02020600040205080304" pitchFamily="18" charset="-128"/>
              </a:endParaRPr>
            </a:p>
          </p:txBody>
        </p:sp>
        <p:sp>
          <p:nvSpPr>
            <p:cNvPr id="88" name="Text Box 88"/>
            <p:cNvSpPr txBox="1">
              <a:spLocks noChangeAspect="1"/>
            </p:cNvSpPr>
            <p:nvPr/>
          </p:nvSpPr>
          <p:spPr>
            <a:xfrm rot="-5400000">
              <a:off x="3056" y="3085"/>
              <a:ext cx="144" cy="173"/>
            </a:xfrm>
            <a:prstGeom prst="rect">
              <a:avLst/>
            </a:prstGeom>
            <a:noFill/>
            <a:ln w="9525">
              <a:noFill/>
            </a:ln>
          </p:spPr>
          <p:txBody>
            <a:bodyPr wrap="none" lIns="0" tIns="0" rIns="0" bIns="0">
              <a:spAutoFit/>
            </a:bodyPr>
            <a:lstStyle/>
            <a:p>
              <a:pPr eaLnBrk="0" hangingPunct="0"/>
              <a:r>
                <a:rPr lang="en-US" altLang="ja-JP" sz="1800" b="1" i="0" dirty="0">
                  <a:latin typeface="Arial" panose="020B0604020202020204" pitchFamily="34" charset="0"/>
                  <a:ea typeface="MS PMincho" panose="02020600040205080304" pitchFamily="18" charset="-128"/>
                </a:rPr>
                <a:t>IR</a:t>
              </a:r>
              <a:endParaRPr lang="en-US" altLang="ja-JP" sz="1800" b="1" i="0" dirty="0">
                <a:latin typeface="Arial" panose="020B0604020202020204" pitchFamily="34" charset="0"/>
                <a:ea typeface="MS PMincho" panose="02020600040205080304" pitchFamily="18" charset="-128"/>
              </a:endParaRPr>
            </a:p>
          </p:txBody>
        </p:sp>
        <p:sp>
          <p:nvSpPr>
            <p:cNvPr id="89" name="Text Box 89"/>
            <p:cNvSpPr txBox="1">
              <a:spLocks noChangeAspect="1"/>
            </p:cNvSpPr>
            <p:nvPr/>
          </p:nvSpPr>
          <p:spPr>
            <a:xfrm rot="-5400000">
              <a:off x="2928" y="2546"/>
              <a:ext cx="464" cy="173"/>
            </a:xfrm>
            <a:prstGeom prst="rect">
              <a:avLst/>
            </a:prstGeom>
            <a:noFill/>
            <a:ln w="9525">
              <a:noFill/>
            </a:ln>
          </p:spPr>
          <p:txBody>
            <a:bodyPr wrap="none" lIns="0" tIns="0" rIns="0" bIns="0">
              <a:spAutoFit/>
            </a:bodyPr>
            <a:lstStyle/>
            <a:p>
              <a:pPr eaLnBrk="0" hangingPunct="0"/>
              <a:r>
                <a:rPr lang="en-US" altLang="ja-JP" sz="1800" b="1" i="0" dirty="0">
                  <a:latin typeface="Arial" panose="020B0604020202020204" pitchFamily="34" charset="0"/>
                  <a:ea typeface="MS PMincho" panose="02020600040205080304" pitchFamily="18" charset="-128"/>
                </a:rPr>
                <a:t>Visible</a:t>
              </a:r>
              <a:endParaRPr lang="en-US" altLang="ja-JP" sz="1800" b="1" i="0" dirty="0">
                <a:latin typeface="Arial" panose="020B0604020202020204" pitchFamily="34" charset="0"/>
                <a:ea typeface="MS PMincho" panose="02020600040205080304" pitchFamily="18" charset="-128"/>
              </a:endParaRPr>
            </a:p>
          </p:txBody>
        </p:sp>
        <p:sp>
          <p:nvSpPr>
            <p:cNvPr id="90" name="Line 90"/>
            <p:cNvSpPr>
              <a:spLocks noChangeAspect="1"/>
            </p:cNvSpPr>
            <p:nvPr/>
          </p:nvSpPr>
          <p:spPr>
            <a:xfrm rot="-5400000">
              <a:off x="2121" y="3528"/>
              <a:ext cx="46" cy="0"/>
            </a:xfrm>
            <a:prstGeom prst="line">
              <a:avLst/>
            </a:prstGeom>
            <a:ln w="19050" cap="flat" cmpd="sng">
              <a:solidFill>
                <a:schemeClr val="tx1"/>
              </a:solidFill>
              <a:prstDash val="solid"/>
              <a:headEnd type="none" w="med" len="med"/>
              <a:tailEnd type="none" w="med" len="med"/>
            </a:ln>
          </p:spPr>
        </p:sp>
        <p:sp>
          <p:nvSpPr>
            <p:cNvPr id="91" name="Line 91"/>
            <p:cNvSpPr>
              <a:spLocks noChangeAspect="1"/>
            </p:cNvSpPr>
            <p:nvPr/>
          </p:nvSpPr>
          <p:spPr>
            <a:xfrm rot="-5400000">
              <a:off x="2882" y="3535"/>
              <a:ext cx="47" cy="0"/>
            </a:xfrm>
            <a:prstGeom prst="line">
              <a:avLst/>
            </a:prstGeom>
            <a:ln w="19050" cap="flat" cmpd="sng">
              <a:solidFill>
                <a:schemeClr val="tx1"/>
              </a:solidFill>
              <a:prstDash val="solid"/>
              <a:headEnd type="none" w="med" len="med"/>
              <a:tailEnd type="none" w="med" len="med"/>
            </a:ln>
          </p:spPr>
        </p:sp>
        <p:sp>
          <p:nvSpPr>
            <p:cNvPr id="92" name="Line 92"/>
            <p:cNvSpPr>
              <a:spLocks noChangeAspect="1"/>
            </p:cNvSpPr>
            <p:nvPr/>
          </p:nvSpPr>
          <p:spPr>
            <a:xfrm rot="-5400000">
              <a:off x="3653" y="3530"/>
              <a:ext cx="46" cy="0"/>
            </a:xfrm>
            <a:prstGeom prst="line">
              <a:avLst/>
            </a:prstGeom>
            <a:ln w="19050" cap="flat" cmpd="sng">
              <a:solidFill>
                <a:schemeClr val="tx1"/>
              </a:solidFill>
              <a:prstDash val="solid"/>
              <a:headEnd type="none" w="med" len="med"/>
              <a:tailEnd type="none" w="med" len="med"/>
            </a:ln>
          </p:spPr>
        </p:sp>
      </p:grpSp>
      <p:sp>
        <p:nvSpPr>
          <p:cNvPr id="93" name="灯片编号占位符 92"/>
          <p:cNvSpPr txBox="1">
            <a:spLocks noGrp="1" noChangeArrowheads="1"/>
          </p:cNvSpPr>
          <p:nvPr>
            <p:ph type="sldNum" sz="quarter" idx="12"/>
          </p:nvPr>
        </p:nvSpPr>
        <p:spPr bwMode="auto">
          <a:xfrm>
            <a:off x="6234088" y="5795944"/>
            <a:ext cx="2057400" cy="365125"/>
          </a:xfrm>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100" i="0" dirty="0">
                <a:solidFill>
                  <a:srgbClr val="636363"/>
                </a:solidFill>
              </a:rPr>
            </a:fld>
            <a:endParaRPr lang="en-US" altLang="zh-CN" sz="1100" i="0" dirty="0">
              <a:solidFill>
                <a:srgbClr val="636363"/>
              </a:solidFill>
            </a:endParaRPr>
          </a:p>
        </p:txBody>
      </p:sp>
    </p:spTree>
  </p:cSld>
  <p:clrMapOvr>
    <a:masterClrMapping/>
  </p:clrMapOvr>
  <p:transition>
    <p:pull dir="l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p:nvPr/>
        </p:nvSpPr>
        <p:spPr>
          <a:xfrm>
            <a:off x="357188" y="357188"/>
            <a:ext cx="8172450" cy="4330700"/>
          </a:xfrm>
          <a:prstGeom prst="rect">
            <a:avLst/>
          </a:prstGeom>
          <a:noFill/>
          <a:ln w="9525">
            <a:noFill/>
          </a:ln>
        </p:spPr>
        <p:txBody>
          <a:bodyPr>
            <a:spAutoFit/>
          </a:bodyPr>
          <a:lstStyle/>
          <a:p>
            <a:pPr algn="ctr" eaLnBrk="1" hangingPunct="1">
              <a:lnSpc>
                <a:spcPct val="140000"/>
              </a:lnSpc>
            </a:pPr>
            <a:r>
              <a:rPr lang="en-US" altLang="zh-CN" sz="2800" i="0" dirty="0">
                <a:solidFill>
                  <a:schemeClr val="bg1"/>
                </a:solidFill>
                <a:latin typeface="黑体" panose="02010609060101010101" pitchFamily="49" charset="-122"/>
                <a:ea typeface="黑体" panose="02010609060101010101" pitchFamily="49" charset="-122"/>
              </a:rPr>
              <a:t> </a:t>
            </a:r>
            <a:r>
              <a:rPr lang="zh-CN" altLang="en-US" sz="3200" b="1" i="0" dirty="0">
                <a:latin typeface="黑体" panose="02010609060101010101" pitchFamily="49" charset="-122"/>
                <a:ea typeface="黑体" panose="02010609060101010101" pitchFamily="49" charset="-122"/>
              </a:rPr>
              <a:t>以</a:t>
            </a:r>
            <a:r>
              <a:rPr lang="en-US" altLang="zh-CN" sz="3200" b="1" i="0" dirty="0">
                <a:latin typeface="黑体" panose="02010609060101010101" pitchFamily="49" charset="-122"/>
                <a:ea typeface="黑体" panose="02010609060101010101" pitchFamily="49" charset="-122"/>
              </a:rPr>
              <a:t>InN</a:t>
            </a:r>
            <a:r>
              <a:rPr lang="zh-CN" altLang="en-US" sz="3200" b="1" i="0" dirty="0">
                <a:latin typeface="黑体" panose="02010609060101010101" pitchFamily="49" charset="-122"/>
                <a:ea typeface="黑体" panose="02010609060101010101" pitchFamily="49" charset="-122"/>
              </a:rPr>
              <a:t>、</a:t>
            </a:r>
            <a:r>
              <a:rPr lang="en-US" altLang="zh-CN" sz="3200" b="1" i="0" dirty="0">
                <a:latin typeface="黑体" panose="02010609060101010101" pitchFamily="49" charset="-122"/>
                <a:ea typeface="黑体" panose="02010609060101010101" pitchFamily="49" charset="-122"/>
              </a:rPr>
              <a:t>GaN</a:t>
            </a:r>
            <a:r>
              <a:rPr lang="zh-CN" altLang="en-US" sz="3200" b="1" i="0" dirty="0">
                <a:latin typeface="黑体" panose="02010609060101010101" pitchFamily="49" charset="-122"/>
                <a:ea typeface="黑体" panose="02010609060101010101" pitchFamily="49" charset="-122"/>
              </a:rPr>
              <a:t>和</a:t>
            </a:r>
            <a:r>
              <a:rPr lang="en-US" altLang="zh-CN" sz="3200" b="1" i="0" dirty="0">
                <a:latin typeface="黑体" panose="02010609060101010101" pitchFamily="49" charset="-122"/>
                <a:ea typeface="黑体" panose="02010609060101010101" pitchFamily="49" charset="-122"/>
              </a:rPr>
              <a:t>AlN</a:t>
            </a:r>
            <a:r>
              <a:rPr lang="zh-CN" altLang="en-US" sz="3200" b="1" i="0" dirty="0">
                <a:latin typeface="黑体" panose="02010609060101010101" pitchFamily="49" charset="-122"/>
                <a:ea typeface="黑体" panose="02010609060101010101" pitchFamily="49" charset="-122"/>
              </a:rPr>
              <a:t>为基质材料构成的</a:t>
            </a:r>
            <a:endParaRPr lang="zh-CN" altLang="en-US" sz="3200" b="1" i="0" dirty="0">
              <a:latin typeface="黑体" panose="02010609060101010101" pitchFamily="49" charset="-122"/>
              <a:ea typeface="黑体" panose="02010609060101010101" pitchFamily="49" charset="-122"/>
            </a:endParaRPr>
          </a:p>
          <a:p>
            <a:pPr algn="ctr" eaLnBrk="1" hangingPunct="1">
              <a:lnSpc>
                <a:spcPct val="140000"/>
              </a:lnSpc>
            </a:pPr>
            <a:r>
              <a:rPr lang="zh-CN" altLang="en-US" sz="3200" b="1" i="0" dirty="0">
                <a:latin typeface="黑体" panose="02010609060101010101" pitchFamily="49" charset="-122"/>
                <a:ea typeface="黑体" panose="02010609060101010101" pitchFamily="49" charset="-122"/>
              </a:rPr>
              <a:t>合金半导体材料</a:t>
            </a:r>
            <a:endParaRPr lang="zh-CN" altLang="en-US" sz="3200" b="1" i="0" dirty="0">
              <a:latin typeface="黑体" panose="02010609060101010101" pitchFamily="49" charset="-122"/>
              <a:ea typeface="黑体" panose="02010609060101010101" pitchFamily="49" charset="-122"/>
            </a:endParaRPr>
          </a:p>
          <a:p>
            <a:pPr eaLnBrk="1" hangingPunct="1">
              <a:lnSpc>
                <a:spcPct val="140000"/>
              </a:lnSpc>
            </a:pPr>
            <a:endParaRPr lang="zh-CN" altLang="en-US" sz="3200" b="1" i="0" dirty="0">
              <a:solidFill>
                <a:srgbClr val="000099"/>
              </a:solidFill>
              <a:latin typeface="黑体" panose="02010609060101010101" pitchFamily="49" charset="-122"/>
              <a:ea typeface="黑体" panose="02010609060101010101" pitchFamily="49" charset="-122"/>
            </a:endParaRPr>
          </a:p>
          <a:p>
            <a:pPr algn="ctr" eaLnBrk="1" hangingPunct="1">
              <a:lnSpc>
                <a:spcPct val="120000"/>
              </a:lnSpc>
            </a:pPr>
            <a:r>
              <a:rPr lang="en-US" altLang="zh-CN" b="1" i="0" dirty="0">
                <a:solidFill>
                  <a:srgbClr val="FF0000"/>
                </a:solidFill>
                <a:latin typeface="Times New Roman" panose="02020603050405020304" pitchFamily="18" charset="0"/>
                <a:ea typeface="黑体" panose="02010609060101010101" pitchFamily="49" charset="-122"/>
              </a:rPr>
              <a:t>InN(0.7eV )</a:t>
            </a:r>
            <a:r>
              <a:rPr lang="en-US" altLang="zh-CN" i="0" dirty="0">
                <a:solidFill>
                  <a:srgbClr val="FF0000"/>
                </a:solidFill>
                <a:latin typeface="Times New Roman" panose="02020603050405020304" pitchFamily="18" charset="0"/>
                <a:ea typeface="黑体" panose="02010609060101010101" pitchFamily="49" charset="-122"/>
              </a:rPr>
              <a:t>              </a:t>
            </a:r>
            <a:r>
              <a:rPr lang="en-US" altLang="zh-CN" b="1" i="0" dirty="0">
                <a:solidFill>
                  <a:srgbClr val="FF0000"/>
                </a:solidFill>
                <a:latin typeface="Times New Roman" panose="02020603050405020304" pitchFamily="18" charset="0"/>
                <a:ea typeface="黑体" panose="02010609060101010101" pitchFamily="49" charset="-122"/>
              </a:rPr>
              <a:t>GaN(3.4 eV)             AlN(6.2 eV)</a:t>
            </a:r>
            <a:endParaRPr lang="en-US" altLang="zh-CN" b="1" i="0" dirty="0">
              <a:solidFill>
                <a:srgbClr val="FF0000"/>
              </a:solidFill>
              <a:latin typeface="Times New Roman" panose="02020603050405020304" pitchFamily="18" charset="0"/>
              <a:ea typeface="黑体" panose="02010609060101010101" pitchFamily="49" charset="-122"/>
            </a:endParaRPr>
          </a:p>
          <a:p>
            <a:pPr eaLnBrk="1" hangingPunct="1">
              <a:lnSpc>
                <a:spcPct val="120000"/>
              </a:lnSpc>
            </a:pPr>
            <a:r>
              <a:rPr lang="en-US" altLang="zh-CN" b="1" i="0" dirty="0">
                <a:latin typeface="Times New Roman" panose="02020603050405020304" pitchFamily="18" charset="0"/>
                <a:ea typeface="黑体" panose="02010609060101010101" pitchFamily="49" charset="-122"/>
              </a:rPr>
              <a:t>               </a:t>
            </a:r>
            <a:endParaRPr lang="en-US" altLang="zh-CN" b="1" i="0" dirty="0">
              <a:latin typeface="Times New Roman" panose="02020603050405020304" pitchFamily="18" charset="0"/>
              <a:ea typeface="黑体" panose="02010609060101010101" pitchFamily="49" charset="-122"/>
            </a:endParaRPr>
          </a:p>
          <a:p>
            <a:pPr eaLnBrk="1" hangingPunct="1">
              <a:lnSpc>
                <a:spcPct val="120000"/>
              </a:lnSpc>
            </a:pPr>
            <a:r>
              <a:rPr lang="en-US" altLang="zh-CN" i="0" dirty="0">
                <a:latin typeface="Times New Roman" panose="02020603050405020304" pitchFamily="18" charset="0"/>
                <a:ea typeface="黑体" panose="02010609060101010101" pitchFamily="49" charset="-122"/>
              </a:rPr>
              <a:t>                  </a:t>
            </a:r>
            <a:r>
              <a:rPr lang="en-US" altLang="zh-CN" b="1" i="0" dirty="0">
                <a:solidFill>
                  <a:srgbClr val="0033CC"/>
                </a:solidFill>
                <a:latin typeface="Times New Roman" panose="02020603050405020304" pitchFamily="18" charset="0"/>
                <a:ea typeface="黑体" panose="02010609060101010101" pitchFamily="49" charset="-122"/>
              </a:rPr>
              <a:t>InGaN(0.7 - 3.4 eV)     AlGaN(3.4 – 6.2 eV)</a:t>
            </a:r>
            <a:endParaRPr lang="en-US" altLang="zh-CN" b="1" i="0" dirty="0">
              <a:solidFill>
                <a:srgbClr val="0033CC"/>
              </a:solidFill>
              <a:latin typeface="Times New Roman" panose="02020603050405020304" pitchFamily="18" charset="0"/>
              <a:ea typeface="黑体" panose="02010609060101010101" pitchFamily="49" charset="-122"/>
            </a:endParaRPr>
          </a:p>
          <a:p>
            <a:pPr algn="ctr" eaLnBrk="1" hangingPunct="1">
              <a:lnSpc>
                <a:spcPct val="120000"/>
              </a:lnSpc>
            </a:pPr>
            <a:endParaRPr lang="en-US" altLang="zh-CN" b="1" i="0" dirty="0">
              <a:solidFill>
                <a:srgbClr val="0033CC"/>
              </a:solidFill>
              <a:latin typeface="Times New Roman" panose="02020603050405020304" pitchFamily="18" charset="0"/>
              <a:ea typeface="黑体" panose="02010609060101010101" pitchFamily="49" charset="-122"/>
            </a:endParaRPr>
          </a:p>
          <a:p>
            <a:pPr algn="ctr" eaLnBrk="1" hangingPunct="1">
              <a:lnSpc>
                <a:spcPct val="120000"/>
              </a:lnSpc>
            </a:pPr>
            <a:r>
              <a:rPr lang="en-US" altLang="zh-CN" i="0" dirty="0">
                <a:latin typeface="Times New Roman" panose="02020603050405020304" pitchFamily="18" charset="0"/>
                <a:ea typeface="黑体" panose="02010609060101010101" pitchFamily="49" charset="-122"/>
              </a:rPr>
              <a:t>       </a:t>
            </a:r>
            <a:endParaRPr lang="en-US" altLang="zh-CN" i="0" dirty="0">
              <a:latin typeface="Times New Roman" panose="02020603050405020304" pitchFamily="18" charset="0"/>
              <a:ea typeface="黑体" panose="02010609060101010101" pitchFamily="49" charset="-122"/>
            </a:endParaRPr>
          </a:p>
        </p:txBody>
      </p:sp>
      <p:sp>
        <p:nvSpPr>
          <p:cNvPr id="31747" name="Text Box 4"/>
          <p:cNvSpPr txBox="1"/>
          <p:nvPr/>
        </p:nvSpPr>
        <p:spPr>
          <a:xfrm>
            <a:off x="3786188" y="4643438"/>
            <a:ext cx="3808412" cy="496887"/>
          </a:xfrm>
          <a:prstGeom prst="rect">
            <a:avLst/>
          </a:prstGeom>
          <a:noFill/>
          <a:ln w="9525">
            <a:noFill/>
          </a:ln>
        </p:spPr>
        <p:txBody>
          <a:bodyPr>
            <a:spAutoFit/>
          </a:bodyPr>
          <a:lstStyle/>
          <a:p>
            <a:pPr algn="ctr" eaLnBrk="1" hangingPunct="1">
              <a:lnSpc>
                <a:spcPct val="120000"/>
              </a:lnSpc>
            </a:pPr>
            <a:r>
              <a:rPr lang="en-US" altLang="zh-CN" b="1" i="0" dirty="0">
                <a:solidFill>
                  <a:srgbClr val="FF0000"/>
                </a:solidFill>
                <a:latin typeface="Times New Roman" panose="02020603050405020304" pitchFamily="18" charset="0"/>
                <a:ea typeface="黑体" panose="02010609060101010101" pitchFamily="49" charset="-122"/>
              </a:rPr>
              <a:t>Al</a:t>
            </a:r>
            <a:r>
              <a:rPr lang="en-US" altLang="zh-CN" b="1" i="0" baseline="-25000" dirty="0">
                <a:solidFill>
                  <a:srgbClr val="FF0000"/>
                </a:solidFill>
                <a:latin typeface="Times New Roman" panose="02020603050405020304" pitchFamily="18" charset="0"/>
                <a:ea typeface="黑体" panose="02010609060101010101" pitchFamily="49" charset="-122"/>
              </a:rPr>
              <a:t>x</a:t>
            </a:r>
            <a:r>
              <a:rPr lang="en-US" altLang="zh-CN" b="1" i="0" dirty="0">
                <a:solidFill>
                  <a:srgbClr val="FF0000"/>
                </a:solidFill>
                <a:latin typeface="Times New Roman" panose="02020603050405020304" pitchFamily="18" charset="0"/>
                <a:ea typeface="黑体" panose="02010609060101010101" pitchFamily="49" charset="-122"/>
              </a:rPr>
              <a:t>Ga</a:t>
            </a:r>
            <a:r>
              <a:rPr lang="en-US" altLang="zh-CN" b="1" i="0" baseline="-25000" dirty="0">
                <a:solidFill>
                  <a:srgbClr val="FF0000"/>
                </a:solidFill>
                <a:latin typeface="Times New Roman" panose="02020603050405020304" pitchFamily="18" charset="0"/>
                <a:ea typeface="黑体" panose="02010609060101010101" pitchFamily="49" charset="-122"/>
              </a:rPr>
              <a:t>y</a:t>
            </a:r>
            <a:r>
              <a:rPr lang="en-US" altLang="zh-CN" b="1" i="0" dirty="0">
                <a:solidFill>
                  <a:srgbClr val="FF0000"/>
                </a:solidFill>
                <a:latin typeface="Times New Roman" panose="02020603050405020304" pitchFamily="18" charset="0"/>
                <a:ea typeface="黑体" panose="02010609060101010101" pitchFamily="49" charset="-122"/>
              </a:rPr>
              <a:t>In</a:t>
            </a:r>
            <a:r>
              <a:rPr lang="en-US" altLang="zh-CN" b="1" i="0" baseline="-25000" dirty="0">
                <a:solidFill>
                  <a:srgbClr val="FF0000"/>
                </a:solidFill>
                <a:latin typeface="Times New Roman" panose="02020603050405020304" pitchFamily="18" charset="0"/>
                <a:ea typeface="黑体" panose="02010609060101010101" pitchFamily="49" charset="-122"/>
              </a:rPr>
              <a:t>1-x-y</a:t>
            </a:r>
            <a:r>
              <a:rPr lang="en-US" altLang="zh-CN" b="1" i="0" dirty="0">
                <a:solidFill>
                  <a:srgbClr val="FF0000"/>
                </a:solidFill>
                <a:latin typeface="Times New Roman" panose="02020603050405020304" pitchFamily="18" charset="0"/>
                <a:ea typeface="黑体" panose="02010609060101010101" pitchFamily="49" charset="-122"/>
              </a:rPr>
              <a:t>N (0.7-6.2eV)</a:t>
            </a:r>
            <a:endParaRPr lang="en-US" altLang="zh-CN" sz="1800" b="1" i="0" dirty="0">
              <a:solidFill>
                <a:srgbClr val="FF0000"/>
              </a:solidFill>
              <a:latin typeface="Arial" panose="020B0604020202020204" pitchFamily="34" charset="0"/>
            </a:endParaRPr>
          </a:p>
        </p:txBody>
      </p:sp>
      <p:sp>
        <p:nvSpPr>
          <p:cNvPr id="31748" name="Line 5"/>
          <p:cNvSpPr/>
          <p:nvPr/>
        </p:nvSpPr>
        <p:spPr>
          <a:xfrm>
            <a:off x="2643188" y="3714750"/>
            <a:ext cx="1946275" cy="998538"/>
          </a:xfrm>
          <a:prstGeom prst="line">
            <a:avLst/>
          </a:prstGeom>
          <a:ln w="19050" cap="flat" cmpd="sng">
            <a:solidFill>
              <a:srgbClr val="FF9900"/>
            </a:solidFill>
            <a:prstDash val="solid"/>
            <a:headEnd type="none" w="med" len="med"/>
            <a:tailEnd type="triangle" w="med" len="med"/>
          </a:ln>
        </p:spPr>
      </p:sp>
      <p:sp>
        <p:nvSpPr>
          <p:cNvPr id="31749" name="Line 6"/>
          <p:cNvSpPr/>
          <p:nvPr/>
        </p:nvSpPr>
        <p:spPr>
          <a:xfrm flipH="1">
            <a:off x="5286375" y="3844925"/>
            <a:ext cx="107950" cy="869950"/>
          </a:xfrm>
          <a:prstGeom prst="line">
            <a:avLst/>
          </a:prstGeom>
          <a:ln w="12700" cap="flat" cmpd="sng">
            <a:solidFill>
              <a:srgbClr val="FF9900"/>
            </a:solidFill>
            <a:prstDash val="solid"/>
            <a:headEnd type="none" w="med" len="med"/>
            <a:tailEnd type="triangle" w="med" len="med"/>
          </a:ln>
        </p:spPr>
      </p:sp>
      <p:sp>
        <p:nvSpPr>
          <p:cNvPr id="31750" name="Line 7"/>
          <p:cNvSpPr/>
          <p:nvPr/>
        </p:nvSpPr>
        <p:spPr>
          <a:xfrm>
            <a:off x="1447800" y="2930525"/>
            <a:ext cx="746125" cy="457200"/>
          </a:xfrm>
          <a:prstGeom prst="line">
            <a:avLst/>
          </a:prstGeom>
          <a:ln w="12700" cap="flat" cmpd="sng">
            <a:solidFill>
              <a:srgbClr val="FF9900"/>
            </a:solidFill>
            <a:prstDash val="solid"/>
            <a:headEnd type="none" w="med" len="med"/>
            <a:tailEnd type="triangle" w="med" len="med"/>
          </a:ln>
        </p:spPr>
      </p:sp>
      <p:sp>
        <p:nvSpPr>
          <p:cNvPr id="31751" name="Line 8"/>
          <p:cNvSpPr/>
          <p:nvPr/>
        </p:nvSpPr>
        <p:spPr>
          <a:xfrm flipH="1">
            <a:off x="2514600" y="2973388"/>
            <a:ext cx="1082675" cy="396875"/>
          </a:xfrm>
          <a:prstGeom prst="line">
            <a:avLst/>
          </a:prstGeom>
          <a:ln w="9525" cap="flat" cmpd="sng">
            <a:solidFill>
              <a:srgbClr val="FF9900"/>
            </a:solidFill>
            <a:prstDash val="solid"/>
            <a:headEnd type="none" w="med" len="med"/>
            <a:tailEnd type="triangle" w="med" len="med"/>
          </a:ln>
        </p:spPr>
      </p:sp>
      <p:sp>
        <p:nvSpPr>
          <p:cNvPr id="31752" name="Line 9"/>
          <p:cNvSpPr/>
          <p:nvPr/>
        </p:nvSpPr>
        <p:spPr>
          <a:xfrm>
            <a:off x="4524375" y="2914650"/>
            <a:ext cx="777875" cy="412750"/>
          </a:xfrm>
          <a:prstGeom prst="line">
            <a:avLst/>
          </a:prstGeom>
          <a:ln w="12700" cap="flat" cmpd="sng">
            <a:solidFill>
              <a:srgbClr val="FF9900"/>
            </a:solidFill>
            <a:prstDash val="solid"/>
            <a:headEnd type="none" w="med" len="med"/>
            <a:tailEnd type="triangle" w="med" len="med"/>
          </a:ln>
        </p:spPr>
      </p:sp>
      <p:sp>
        <p:nvSpPr>
          <p:cNvPr id="31753" name="Line 10"/>
          <p:cNvSpPr/>
          <p:nvPr/>
        </p:nvSpPr>
        <p:spPr>
          <a:xfrm flipH="1">
            <a:off x="6072188" y="2928938"/>
            <a:ext cx="777875" cy="442912"/>
          </a:xfrm>
          <a:prstGeom prst="line">
            <a:avLst/>
          </a:prstGeom>
          <a:ln w="12700" cap="flat" cmpd="sng">
            <a:solidFill>
              <a:srgbClr val="FF9900"/>
            </a:solidFill>
            <a:prstDash val="solid"/>
            <a:headEnd type="none" w="med" len="med"/>
            <a:tailEnd type="triangle" w="med" len="med"/>
          </a:ln>
        </p:spPr>
      </p:sp>
      <p:sp>
        <p:nvSpPr>
          <p:cNvPr id="31754" name="Text Box 11"/>
          <p:cNvSpPr txBox="1"/>
          <p:nvPr/>
        </p:nvSpPr>
        <p:spPr>
          <a:xfrm>
            <a:off x="487363" y="2030413"/>
            <a:ext cx="7954962" cy="3287712"/>
          </a:xfrm>
          <a:prstGeom prst="rect">
            <a:avLst/>
          </a:prstGeom>
          <a:noFill/>
          <a:ln w="31750" cap="flat" cmpd="sng">
            <a:solidFill>
              <a:srgbClr val="0000FF"/>
            </a:solidFill>
            <a:prstDash val="solid"/>
            <a:miter/>
            <a:headEnd type="none" w="med" len="med"/>
            <a:tailEnd type="none" w="med" len="med"/>
          </a:ln>
        </p:spPr>
        <p:txBody>
          <a:bodyPr>
            <a:spAutoFit/>
          </a:bodyPr>
          <a:lstStyle/>
          <a:p>
            <a:pPr eaLnBrk="1" hangingPunct="1">
              <a:spcBef>
                <a:spcPct val="50000"/>
              </a:spcBef>
            </a:pPr>
            <a:endParaRPr lang="en-US" altLang="zh-CN" sz="1800" i="0" dirty="0">
              <a:latin typeface="Arial" panose="020B0604020202020204" pitchFamily="34" charset="0"/>
            </a:endParaRPr>
          </a:p>
          <a:p>
            <a:pPr eaLnBrk="1" hangingPunct="1">
              <a:spcBef>
                <a:spcPct val="50000"/>
              </a:spcBef>
            </a:pPr>
            <a:endParaRPr lang="en-US" altLang="zh-CN" sz="1800" i="0" dirty="0">
              <a:latin typeface="Arial" panose="020B0604020202020204" pitchFamily="34" charset="0"/>
            </a:endParaRPr>
          </a:p>
          <a:p>
            <a:pPr eaLnBrk="1" hangingPunct="1">
              <a:spcBef>
                <a:spcPct val="50000"/>
              </a:spcBef>
            </a:pPr>
            <a:endParaRPr lang="en-US" altLang="zh-CN" sz="1800" i="0" dirty="0">
              <a:latin typeface="Arial" panose="020B0604020202020204" pitchFamily="34" charset="0"/>
            </a:endParaRPr>
          </a:p>
          <a:p>
            <a:pPr eaLnBrk="1" hangingPunct="1">
              <a:spcBef>
                <a:spcPct val="50000"/>
              </a:spcBef>
            </a:pPr>
            <a:endParaRPr lang="en-US" altLang="zh-CN" sz="1800" i="0" dirty="0">
              <a:latin typeface="Arial" panose="020B0604020202020204" pitchFamily="34" charset="0"/>
            </a:endParaRPr>
          </a:p>
          <a:p>
            <a:pPr eaLnBrk="1" hangingPunct="1">
              <a:spcBef>
                <a:spcPct val="50000"/>
              </a:spcBef>
            </a:pPr>
            <a:endParaRPr lang="en-US" altLang="zh-CN" sz="1800" i="0" dirty="0">
              <a:latin typeface="Arial" panose="020B0604020202020204" pitchFamily="34" charset="0"/>
            </a:endParaRPr>
          </a:p>
          <a:p>
            <a:pPr eaLnBrk="1" hangingPunct="1">
              <a:spcBef>
                <a:spcPct val="50000"/>
              </a:spcBef>
            </a:pPr>
            <a:endParaRPr lang="en-US" altLang="zh-CN" sz="1800" i="0" dirty="0">
              <a:latin typeface="Arial" panose="020B0604020202020204" pitchFamily="34" charset="0"/>
            </a:endParaRPr>
          </a:p>
          <a:p>
            <a:pPr eaLnBrk="1" hangingPunct="1">
              <a:spcBef>
                <a:spcPct val="50000"/>
              </a:spcBef>
            </a:pPr>
            <a:endParaRPr lang="en-US" altLang="zh-CN" sz="1800" i="0" dirty="0">
              <a:latin typeface="Arial" panose="020B0604020202020204" pitchFamily="34" charset="0"/>
            </a:endParaRPr>
          </a:p>
          <a:p>
            <a:pPr eaLnBrk="1" hangingPunct="1">
              <a:spcBef>
                <a:spcPct val="50000"/>
              </a:spcBef>
            </a:pPr>
            <a:endParaRPr lang="en-US" altLang="zh-CN" sz="1800" i="0" dirty="0">
              <a:latin typeface="Arial" panose="020B0604020202020204" pitchFamily="34" charset="0"/>
            </a:endParaRPr>
          </a:p>
        </p:txBody>
      </p:sp>
      <p:sp>
        <p:nvSpPr>
          <p:cNvPr id="31755" name="Line 5"/>
          <p:cNvSpPr/>
          <p:nvPr/>
        </p:nvSpPr>
        <p:spPr>
          <a:xfrm>
            <a:off x="1357313" y="3000375"/>
            <a:ext cx="285750" cy="1643063"/>
          </a:xfrm>
          <a:prstGeom prst="line">
            <a:avLst/>
          </a:prstGeom>
          <a:ln w="19050" cap="flat" cmpd="sng">
            <a:solidFill>
              <a:srgbClr val="FF9900"/>
            </a:solidFill>
            <a:prstDash val="solid"/>
            <a:headEnd type="none" w="med" len="med"/>
            <a:tailEnd type="triangle" w="med" len="med"/>
          </a:ln>
        </p:spPr>
      </p:sp>
      <p:sp>
        <p:nvSpPr>
          <p:cNvPr id="31756" name="Line 5"/>
          <p:cNvSpPr/>
          <p:nvPr/>
        </p:nvSpPr>
        <p:spPr>
          <a:xfrm flipH="1">
            <a:off x="1928813" y="3000375"/>
            <a:ext cx="4633912" cy="1652588"/>
          </a:xfrm>
          <a:prstGeom prst="line">
            <a:avLst/>
          </a:prstGeom>
          <a:ln w="19050" cap="flat" cmpd="sng">
            <a:solidFill>
              <a:srgbClr val="FF9900"/>
            </a:solidFill>
            <a:prstDash val="solid"/>
            <a:headEnd type="none" w="med" len="med"/>
            <a:tailEnd type="triangle" w="med" len="med"/>
          </a:ln>
        </p:spPr>
      </p:sp>
      <p:sp>
        <p:nvSpPr>
          <p:cNvPr id="31757" name="Text Box 4"/>
          <p:cNvSpPr txBox="1"/>
          <p:nvPr/>
        </p:nvSpPr>
        <p:spPr>
          <a:xfrm>
            <a:off x="500063" y="4714875"/>
            <a:ext cx="3808412" cy="534988"/>
          </a:xfrm>
          <a:prstGeom prst="rect">
            <a:avLst/>
          </a:prstGeom>
          <a:noFill/>
          <a:ln w="9525">
            <a:noFill/>
          </a:ln>
        </p:spPr>
        <p:txBody>
          <a:bodyPr>
            <a:spAutoFit/>
          </a:bodyPr>
          <a:lstStyle/>
          <a:p>
            <a:pPr algn="ctr" eaLnBrk="1" hangingPunct="1">
              <a:lnSpc>
                <a:spcPct val="120000"/>
              </a:lnSpc>
            </a:pPr>
            <a:r>
              <a:rPr lang="en-US" altLang="zh-CN" b="1" i="0" dirty="0">
                <a:solidFill>
                  <a:srgbClr val="FF0000"/>
                </a:solidFill>
                <a:latin typeface="Times New Roman" panose="02020603050405020304" pitchFamily="18" charset="0"/>
                <a:ea typeface="黑体" panose="02010609060101010101" pitchFamily="49" charset="-122"/>
              </a:rPr>
              <a:t>Al</a:t>
            </a:r>
            <a:r>
              <a:rPr lang="en-US" altLang="zh-CN" b="1" i="0" baseline="-25000" dirty="0">
                <a:solidFill>
                  <a:srgbClr val="FF0000"/>
                </a:solidFill>
                <a:latin typeface="Times New Roman" panose="02020603050405020304" pitchFamily="18" charset="0"/>
                <a:ea typeface="黑体" panose="02010609060101010101" pitchFamily="49" charset="-122"/>
              </a:rPr>
              <a:t>x</a:t>
            </a:r>
            <a:r>
              <a:rPr lang="en-US" altLang="zh-CN" b="1" i="0" dirty="0">
                <a:solidFill>
                  <a:srgbClr val="FF0000"/>
                </a:solidFill>
                <a:latin typeface="Times New Roman" panose="02020603050405020304" pitchFamily="18" charset="0"/>
                <a:ea typeface="黑体" panose="02010609060101010101" pitchFamily="49" charset="-122"/>
              </a:rPr>
              <a:t>In</a:t>
            </a:r>
            <a:r>
              <a:rPr lang="en-US" altLang="zh-CN" b="1" i="0" baseline="-25000" dirty="0">
                <a:solidFill>
                  <a:srgbClr val="FF0000"/>
                </a:solidFill>
                <a:latin typeface="Times New Roman" panose="02020603050405020304" pitchFamily="18" charset="0"/>
                <a:ea typeface="黑体" panose="02010609060101010101" pitchFamily="49" charset="-122"/>
              </a:rPr>
              <a:t>1-x</a:t>
            </a:r>
            <a:r>
              <a:rPr lang="en-US" altLang="zh-CN" b="1" i="0" dirty="0">
                <a:solidFill>
                  <a:srgbClr val="FF0000"/>
                </a:solidFill>
                <a:latin typeface="Times New Roman" panose="02020603050405020304" pitchFamily="18" charset="0"/>
                <a:ea typeface="黑体" panose="02010609060101010101" pitchFamily="49" charset="-122"/>
              </a:rPr>
              <a:t>N(0.7-6.2eV)</a:t>
            </a:r>
            <a:endParaRPr lang="en-US" altLang="zh-CN" sz="1800" b="1" i="0" dirty="0">
              <a:solidFill>
                <a:srgbClr val="FF0000"/>
              </a:solidFill>
              <a:latin typeface="Arial" panose="020B0604020202020204" pitchFamily="34" charset="0"/>
            </a:endParaRPr>
          </a:p>
        </p:txBody>
      </p:sp>
      <p:sp>
        <p:nvSpPr>
          <p:cNvPr id="31758" name="灯片编号占位符 13"/>
          <p:cNvSpPr txBox="1">
            <a:spLocks noGrp="1"/>
          </p:cNvSpPr>
          <p:nvPr>
            <p:ph type="sldNum" sz="quarter" idx="4"/>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200" i="0" dirty="0"/>
            </a:fld>
            <a:endParaRPr lang="en-US" altLang="zh-CN" sz="1200" i="0" dirty="0"/>
          </a:p>
        </p:txBody>
      </p:sp>
    </p:spTree>
  </p:cSld>
  <p:clrMapOvr>
    <a:masterClrMapping/>
  </p:clrMapOvr>
  <p:transition>
    <p:pull dir="l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p:nvPr>
        </p:nvSpPr>
        <p:spPr>
          <a:xfrm>
            <a:off x="1857356" y="0"/>
            <a:ext cx="5399088" cy="720725"/>
          </a:xfrm>
          <a:solidFill>
            <a:schemeClr val="accent1">
              <a:alpha val="100000"/>
            </a:schemeClr>
          </a:solidFill>
        </p:spPr>
        <p:txBody>
          <a:bodyPr vert="horz" wrap="square" anchor="ctr"/>
          <a:lstStyle/>
          <a:p>
            <a:pPr algn="ctr">
              <a:buNone/>
            </a:pPr>
            <a:r>
              <a:rPr lang="zh-CN" altLang="en-US" sz="4000" b="1" dirty="0">
                <a:solidFill>
                  <a:schemeClr val="bg1"/>
                </a:solidFill>
              </a:rPr>
              <a:t>参考书</a:t>
            </a:r>
            <a:endParaRPr lang="zh-CN" altLang="en-US" sz="4000" b="1" dirty="0">
              <a:solidFill>
                <a:schemeClr val="bg1"/>
              </a:solidFill>
            </a:endParaRPr>
          </a:p>
        </p:txBody>
      </p:sp>
      <p:sp>
        <p:nvSpPr>
          <p:cNvPr id="235527" name="Rectangle 7"/>
          <p:cNvSpPr>
            <a:spLocks noGrp="1" noChangeArrowheads="1"/>
          </p:cNvSpPr>
          <p:nvPr>
            <p:ph idx="1"/>
          </p:nvPr>
        </p:nvSpPr>
        <p:spPr>
          <a:xfrm>
            <a:off x="142876" y="849294"/>
            <a:ext cx="8929718" cy="5929330"/>
          </a:xfrm>
          <a:solidFill>
            <a:schemeClr val="accent2"/>
          </a:solidFill>
        </p:spPr>
        <p:txBody>
          <a:bodyPr vert="horz" rtlCol="0">
            <a:normAutofit fontScale="82500" lnSpcReduction="20000"/>
          </a:bodyPr>
          <a:lstStyle/>
          <a:p>
            <a:pPr marL="365760" marR="0" lvl="0" indent="-255905"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kumimoji="0" lang="en-US" altLang="zh-CN"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Light-emitting diodes</a:t>
            </a:r>
            <a:r>
              <a:rPr kumimoji="0" lang="zh-CN" altLang="en-US"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a:t>
            </a:r>
            <a:r>
              <a:rPr kumimoji="0" lang="en-US" altLang="zh-CN"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materials, processes,devices and  applications, </a:t>
            </a:r>
            <a:r>
              <a:rPr kumimoji="0" lang="en-US" altLang="zh-CN" sz="2400" b="1" i="0" u="none" strike="noStrike" kern="1200" cap="none" spc="0" normalizeH="0" baseline="0" noProof="0" dirty="0" err="1">
                <a:ln>
                  <a:noFill/>
                </a:ln>
                <a:solidFill>
                  <a:schemeClr val="bg1"/>
                </a:solidFill>
                <a:effectLst/>
                <a:uLnTx/>
                <a:uFillTx/>
                <a:latin typeface="黑体" panose="02010609060101010101" pitchFamily="49" charset="-122"/>
                <a:ea typeface="黑体" panose="02010609060101010101" pitchFamily="49" charset="-122"/>
              </a:rPr>
              <a:t>Jinmin</a:t>
            </a:r>
            <a:r>
              <a:rPr kumimoji="0" lang="en-US" altLang="zh-CN"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 </a:t>
            </a:r>
            <a:r>
              <a:rPr kumimoji="0" lang="en-US" altLang="zh-CN" sz="24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Li </a:t>
            </a:r>
            <a:r>
              <a:rPr kumimoji="0" lang="en-US" altLang="zh-CN"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and G.Q.Zhang, Springer Press, 2019</a:t>
            </a:r>
            <a:endParaRPr kumimoji="0" lang="zh-CN" altLang="en-US"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endParaRPr>
          </a:p>
          <a:p>
            <a:pPr marL="365760" marR="0" lvl="0" indent="-255905"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kumimoji="0" lang="zh-CN" altLang="en-US"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第</a:t>
            </a:r>
            <a:r>
              <a:rPr kumimoji="0" lang="zh-CN" altLang="en-US" sz="24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三代半导体材料与器件进展。郑有炓，（</a:t>
            </a:r>
            <a:r>
              <a:rPr kumimoji="0" lang="en-US" altLang="zh-CN" sz="24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2015</a:t>
            </a:r>
            <a:r>
              <a:rPr kumimoji="0" lang="zh-CN" altLang="en-US" sz="24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年，南京大学出版社）</a:t>
            </a:r>
            <a:endParaRPr kumimoji="0" lang="en-US" altLang="zh-CN" sz="24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endParaRPr>
          </a:p>
          <a:p>
            <a:pPr marL="365760" marR="0" lvl="0" indent="-255905"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kumimoji="0" lang="zh-CN" altLang="en-US" sz="24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金属有机物化学气相外延（理论与实践），</a:t>
            </a:r>
            <a:r>
              <a:rPr kumimoji="0" lang="en-US" altLang="zh-CN"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 B. </a:t>
            </a:r>
            <a:r>
              <a:rPr kumimoji="0" lang="en-US" altLang="zh-CN" sz="2400" b="1" i="0" u="none" strike="noStrike" kern="1200" cap="none" spc="0" normalizeH="0" baseline="0" noProof="0" dirty="0" err="1" smtClean="0">
                <a:ln>
                  <a:noFill/>
                </a:ln>
                <a:solidFill>
                  <a:schemeClr val="bg1"/>
                </a:solidFill>
                <a:effectLst/>
                <a:uLnTx/>
                <a:uFillTx/>
                <a:latin typeface="黑体" panose="02010609060101010101" pitchFamily="49" charset="-122"/>
                <a:ea typeface="黑体" panose="02010609060101010101" pitchFamily="49" charset="-122"/>
              </a:rPr>
              <a:t>Stringfellow</a:t>
            </a:r>
            <a:r>
              <a:rPr kumimoji="0" lang="zh-CN" altLang="en-US" sz="24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，张国义，陈志忠，（</a:t>
            </a:r>
            <a:r>
              <a:rPr kumimoji="0" lang="en-US" altLang="zh-CN" sz="24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2016</a:t>
            </a:r>
            <a:r>
              <a:rPr kumimoji="0" lang="zh-CN" altLang="en-US" sz="24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年，北京大学出版社）</a:t>
            </a:r>
            <a:endParaRPr kumimoji="0" lang="en-US" altLang="zh-CN" sz="24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endParaRPr>
          </a:p>
          <a:p>
            <a:pPr marL="365760" marR="0" lvl="0" indent="-255905"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kumimoji="0" lang="zh-CN" altLang="en-US"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半导体异质结物理（第二版），虞丽生，（</a:t>
            </a:r>
            <a:r>
              <a:rPr kumimoji="0" lang="en-US" altLang="zh-CN"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2006</a:t>
            </a:r>
            <a:r>
              <a:rPr kumimoji="0" lang="zh-CN" altLang="en-US"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年，科学出版社）</a:t>
            </a:r>
            <a:endParaRPr kumimoji="0" lang="en-US" altLang="zh-CN"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endParaRPr>
          </a:p>
          <a:p>
            <a:pPr marL="365760" marR="0" lvl="0" indent="-255905"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kumimoji="0" lang="zh-CN" altLang="en-US"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半导体物理学（第六版），刘恩科（</a:t>
            </a:r>
            <a:r>
              <a:rPr kumimoji="0" lang="en-US" altLang="zh-CN" sz="24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2004</a:t>
            </a:r>
            <a:r>
              <a:rPr kumimoji="0" lang="zh-CN" altLang="en-US" sz="24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年</a:t>
            </a:r>
            <a:r>
              <a:rPr kumimoji="0" lang="zh-CN" altLang="en-US"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，电子工业出版社）</a:t>
            </a:r>
            <a:endParaRPr kumimoji="0" lang="en-US" altLang="zh-CN"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endParaRPr>
          </a:p>
          <a:p>
            <a:pPr marL="365760" marR="0" lvl="0" indent="-255905"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kumimoji="0" lang="en-US" altLang="zh-CN" sz="24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Light </a:t>
            </a:r>
            <a:r>
              <a:rPr kumimoji="0" lang="en-US" altLang="zh-CN"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emitting diodes, </a:t>
            </a:r>
            <a:r>
              <a:rPr kumimoji="0" lang="en-US" altLang="zh-CN" sz="2400" b="1" i="0" u="none" strike="noStrike" kern="1200" cap="none" spc="0" normalizeH="0" baseline="0" noProof="0" dirty="0" err="1">
                <a:ln>
                  <a:noFill/>
                </a:ln>
                <a:solidFill>
                  <a:schemeClr val="bg1"/>
                </a:solidFill>
                <a:effectLst/>
                <a:uLnTx/>
                <a:uFillTx/>
                <a:latin typeface="黑体" panose="02010609060101010101" pitchFamily="49" charset="-122"/>
                <a:ea typeface="黑体" panose="02010609060101010101" pitchFamily="49" charset="-122"/>
              </a:rPr>
              <a:t>E.F.Schubert</a:t>
            </a:r>
            <a:r>
              <a:rPr kumimoji="0" lang="en-US" altLang="zh-CN"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 (second edition), Cambridge </a:t>
            </a:r>
            <a:r>
              <a:rPr kumimoji="0" lang="en-US" altLang="zh-CN" sz="2400" b="1" i="0" u="none" strike="noStrike" kern="1200" cap="none" spc="0" normalizeH="0" baseline="0" noProof="0" dirty="0" err="1">
                <a:ln>
                  <a:noFill/>
                </a:ln>
                <a:solidFill>
                  <a:schemeClr val="bg1"/>
                </a:solidFill>
                <a:effectLst/>
                <a:uLnTx/>
                <a:uFillTx/>
                <a:latin typeface="黑体" panose="02010609060101010101" pitchFamily="49" charset="-122"/>
                <a:ea typeface="黑体" panose="02010609060101010101" pitchFamily="49" charset="-122"/>
              </a:rPr>
              <a:t>Univercity</a:t>
            </a:r>
            <a:r>
              <a:rPr kumimoji="0" lang="en-US" altLang="zh-CN"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 Press, 2006</a:t>
            </a:r>
            <a:endParaRPr kumimoji="0" lang="en-US" altLang="zh-CN"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endParaRPr>
          </a:p>
          <a:p>
            <a:pPr marL="365760" marR="0" lvl="0" indent="-255905"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kumimoji="0" lang="en-US" altLang="zh-CN" sz="24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The </a:t>
            </a:r>
            <a:r>
              <a:rPr kumimoji="0" lang="en-US" altLang="zh-CN"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blue Laser Diode, </a:t>
            </a:r>
            <a:r>
              <a:rPr kumimoji="0" lang="en-US" altLang="zh-CN" sz="2400" b="1" i="0" u="none" strike="noStrike" kern="1200" cap="none" spc="0" normalizeH="0" baseline="0" noProof="0" dirty="0" err="1">
                <a:ln>
                  <a:noFill/>
                </a:ln>
                <a:solidFill>
                  <a:schemeClr val="bg1"/>
                </a:solidFill>
                <a:effectLst/>
                <a:uLnTx/>
                <a:uFillTx/>
                <a:latin typeface="黑体" panose="02010609060101010101" pitchFamily="49" charset="-122"/>
                <a:ea typeface="黑体" panose="02010609060101010101" pitchFamily="49" charset="-122"/>
              </a:rPr>
              <a:t>GaN</a:t>
            </a:r>
            <a:r>
              <a:rPr kumimoji="0" lang="en-US" altLang="zh-CN"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 Based Light Emitters and Lasers, </a:t>
            </a:r>
            <a:r>
              <a:rPr kumimoji="0" lang="en-US" altLang="zh-CN" sz="2400" b="1" i="0" u="none" strike="noStrike" kern="1200" cap="none" spc="0" normalizeH="0" baseline="0" noProof="0" dirty="0" err="1">
                <a:ln>
                  <a:noFill/>
                </a:ln>
                <a:solidFill>
                  <a:schemeClr val="bg1"/>
                </a:solidFill>
                <a:effectLst/>
                <a:uLnTx/>
                <a:uFillTx/>
                <a:latin typeface="黑体" panose="02010609060101010101" pitchFamily="49" charset="-122"/>
                <a:ea typeface="黑体" panose="02010609060101010101" pitchFamily="49" charset="-122"/>
              </a:rPr>
              <a:t>Shuji</a:t>
            </a:r>
            <a:r>
              <a:rPr kumimoji="0" lang="en-US" altLang="zh-CN"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 Nakamura, Sp</a:t>
            </a:r>
            <a:r>
              <a:rPr kumimoji="0" lang="en-US" altLang="zh-CN" sz="2400" b="1" i="0" u="none" strike="noStrike" kern="1200" cap="none" spc="0" normalizeH="0" baseline="0" noProof="0" dirty="0" err="1">
                <a:ln>
                  <a:noFill/>
                </a:ln>
                <a:solidFill>
                  <a:schemeClr val="bg1"/>
                </a:solidFill>
                <a:effectLst/>
                <a:uLnTx/>
                <a:uFillTx/>
                <a:latin typeface="黑体" panose="02010609060101010101" pitchFamily="49" charset="-122"/>
                <a:ea typeface="黑体" panose="02010609060101010101" pitchFamily="49" charset="-122"/>
              </a:rPr>
              <a:t>ringer-Verlag</a:t>
            </a:r>
            <a:r>
              <a:rPr kumimoji="0" lang="en-US" altLang="zh-CN"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 Berlin Heidelberg New York, 1997</a:t>
            </a:r>
            <a:endParaRPr kumimoji="0" lang="en-US" altLang="zh-CN"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endParaRPr>
          </a:p>
          <a:p>
            <a:pPr marL="365760" marR="0" lvl="0" indent="-255905"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kumimoji="0" lang="en-US" altLang="zh-CN" sz="2400" b="1" i="0" u="none" strike="noStrike" kern="1200" cap="none" spc="0" normalizeH="0" baseline="0" noProof="0" dirty="0" err="1">
                <a:ln>
                  <a:noFill/>
                </a:ln>
                <a:solidFill>
                  <a:schemeClr val="bg1"/>
                </a:solidFill>
                <a:effectLst/>
                <a:uLnTx/>
                <a:uFillTx/>
                <a:latin typeface="黑体" panose="02010609060101010101" pitchFamily="49" charset="-122"/>
                <a:ea typeface="黑体" panose="02010609060101010101" pitchFamily="49" charset="-122"/>
              </a:rPr>
              <a:t>Organometallic</a:t>
            </a:r>
            <a:r>
              <a:rPr kumimoji="0" lang="en-US" altLang="zh-CN"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 Vapor-Phase </a:t>
            </a:r>
            <a:r>
              <a:rPr kumimoji="0" lang="en-US" altLang="zh-CN" sz="2400" b="1" i="0" u="none" strike="noStrike" kern="1200" cap="none" spc="0" normalizeH="0" baseline="0" noProof="0" dirty="0" err="1">
                <a:ln>
                  <a:noFill/>
                </a:ln>
                <a:solidFill>
                  <a:schemeClr val="bg1"/>
                </a:solidFill>
                <a:effectLst/>
                <a:uLnTx/>
                <a:uFillTx/>
                <a:latin typeface="黑体" panose="02010609060101010101" pitchFamily="49" charset="-122"/>
                <a:ea typeface="黑体" panose="02010609060101010101" pitchFamily="49" charset="-122"/>
              </a:rPr>
              <a:t>Epitaxy</a:t>
            </a:r>
            <a:r>
              <a:rPr kumimoji="0" lang="en-US" altLang="zh-CN"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 Theory and Practice, Gerald B. </a:t>
            </a:r>
            <a:r>
              <a:rPr kumimoji="0" lang="en-US" altLang="zh-CN" sz="2400" b="1" i="0" u="none" strike="noStrike" kern="1200" cap="none" spc="0" normalizeH="0" baseline="0" noProof="0" dirty="0" err="1">
                <a:ln>
                  <a:noFill/>
                </a:ln>
                <a:solidFill>
                  <a:schemeClr val="bg1"/>
                </a:solidFill>
                <a:effectLst/>
                <a:uLnTx/>
                <a:uFillTx/>
                <a:latin typeface="黑体" panose="02010609060101010101" pitchFamily="49" charset="-122"/>
                <a:ea typeface="黑体" panose="02010609060101010101" pitchFamily="49" charset="-122"/>
              </a:rPr>
              <a:t>Stringfellow</a:t>
            </a:r>
            <a:r>
              <a:rPr kumimoji="0" lang="en-US" altLang="zh-CN"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 (second edition), Academic Press, </a:t>
            </a:r>
            <a:r>
              <a:rPr kumimoji="0" lang="en-US" altLang="zh-CN" sz="24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1999</a:t>
            </a:r>
            <a:endParaRPr kumimoji="0" lang="en-US" altLang="zh-CN"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endParaRPr>
          </a:p>
        </p:txBody>
      </p:sp>
      <p:sp>
        <p:nvSpPr>
          <p:cNvPr id="18436" name="灯片编号占位符 3"/>
          <p:cNvSpPr txBox="1">
            <a:spLocks noGrp="1" noChangeArrowheads="1"/>
          </p:cNvSpPr>
          <p:nvPr>
            <p:ph type="sldNum" sz="quarter" idx="12"/>
          </p:nvPr>
        </p:nvSpPr>
        <p:spPr bwMode="auto">
          <a:xfrm>
            <a:off x="8647113" y="6500813"/>
            <a:ext cx="366713" cy="365125"/>
          </a:xfrm>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100" i="0" dirty="0">
                <a:solidFill>
                  <a:srgbClr val="636363"/>
                </a:solidFill>
              </a:rPr>
            </a:fld>
            <a:endParaRPr lang="en-US" altLang="zh-CN" sz="1100" i="0" dirty="0">
              <a:solidFill>
                <a:srgbClr val="636363"/>
              </a:solidFill>
            </a:endParaRPr>
          </a:p>
        </p:txBody>
      </p:sp>
    </p:spTree>
  </p:cSld>
  <p:clrMapOvr>
    <a:masterClrMapping/>
  </p:clrMapOvr>
  <p:transition>
    <p:pull dir="l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1472" y="214290"/>
            <a:ext cx="8215370" cy="559897"/>
          </a:xfrm>
          <a:prstGeom prst="rect">
            <a:avLst/>
          </a:prstGeom>
        </p:spPr>
        <p:txBody>
          <a:bodyPr wrap="square">
            <a:spAutoFit/>
          </a:bodyPr>
          <a:lstStyle/>
          <a:p>
            <a:pPr lvl="0">
              <a:lnSpc>
                <a:spcPct val="120000"/>
              </a:lnSpc>
              <a:spcBef>
                <a:spcPct val="20000"/>
              </a:spcBef>
              <a:buClr>
                <a:schemeClr val="tx2"/>
              </a:buClr>
              <a:buSzPct val="50000"/>
              <a:defRPr/>
            </a:pPr>
            <a:r>
              <a:rPr lang="en-US" altLang="zh-CN" sz="2800" b="1" i="0" dirty="0" smtClean="0"/>
              <a:t>1.2.1 III</a:t>
            </a:r>
            <a:r>
              <a:rPr lang="zh-CN" altLang="en-US" sz="2800" b="1" i="0" dirty="0" smtClean="0"/>
              <a:t>族氮化物的优势特性与应用</a:t>
            </a:r>
            <a:endParaRPr lang="en-US" altLang="zh-CN" sz="2800" b="1" i="0" dirty="0" smtClean="0"/>
          </a:p>
        </p:txBody>
      </p:sp>
      <p:sp>
        <p:nvSpPr>
          <p:cNvPr id="4" name="Text Box 2"/>
          <p:cNvSpPr txBox="1">
            <a:spLocks noChangeArrowheads="1"/>
          </p:cNvSpPr>
          <p:nvPr/>
        </p:nvSpPr>
        <p:spPr bwMode="auto">
          <a:xfrm>
            <a:off x="2285984" y="1214422"/>
            <a:ext cx="4551362" cy="637675"/>
          </a:xfrm>
          <a:prstGeom prst="rect">
            <a:avLst/>
          </a:prstGeom>
          <a:noFill/>
          <a:ln w="9525">
            <a:noFill/>
            <a:miter lim="800000"/>
          </a:ln>
          <a:effectLst/>
        </p:spPr>
        <p:txBody>
          <a:bodyPr>
            <a:spAutoFit/>
          </a:bodyPr>
          <a:lstStyle/>
          <a:p>
            <a:pPr algn="ctr">
              <a:lnSpc>
                <a:spcPct val="150000"/>
              </a:lnSpc>
              <a:defRPr/>
            </a:pPr>
            <a:r>
              <a:rPr lang="zh-CN" altLang="en-US" sz="2800" b="1" i="0" dirty="0">
                <a:solidFill>
                  <a:srgbClr val="0033CC"/>
                </a:solidFill>
                <a:effectLst>
                  <a:outerShdw blurRad="38100" dist="38100" dir="2700000" algn="tl">
                    <a:srgbClr val="000000"/>
                  </a:outerShdw>
                </a:effectLst>
                <a:latin typeface="黑体" panose="02010609060101010101" pitchFamily="49" charset="-122"/>
                <a:ea typeface="黑体" panose="02010609060101010101" pitchFamily="49" charset="-122"/>
              </a:rPr>
              <a:t>优异的光学性质</a:t>
            </a:r>
            <a:endParaRPr lang="zh-CN" altLang="en-US" sz="2800" b="1" i="0" dirty="0">
              <a:solidFill>
                <a:srgbClr val="0033CC"/>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5" name="Line 3"/>
          <p:cNvSpPr>
            <a:spLocks noChangeShapeType="1"/>
          </p:cNvSpPr>
          <p:nvPr/>
        </p:nvSpPr>
        <p:spPr bwMode="auto">
          <a:xfrm>
            <a:off x="984250" y="1122363"/>
            <a:ext cx="7397750" cy="14287"/>
          </a:xfrm>
          <a:prstGeom prst="line">
            <a:avLst/>
          </a:prstGeom>
          <a:noFill/>
          <a:ln w="38100">
            <a:solidFill>
              <a:srgbClr val="FF0000"/>
            </a:solidFill>
            <a:round/>
          </a:ln>
        </p:spPr>
        <p:txBody>
          <a:bodyPr/>
          <a:lstStyle/>
          <a:p>
            <a:endParaRPr lang="zh-CN" altLang="en-US"/>
          </a:p>
        </p:txBody>
      </p:sp>
      <p:sp>
        <p:nvSpPr>
          <p:cNvPr id="6" name="Rectangle 4"/>
          <p:cNvSpPr>
            <a:spLocks noChangeArrowheads="1"/>
          </p:cNvSpPr>
          <p:nvPr/>
        </p:nvSpPr>
        <p:spPr bwMode="auto">
          <a:xfrm>
            <a:off x="714348" y="2214554"/>
            <a:ext cx="8012113" cy="376372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nSpc>
                <a:spcPct val="130000"/>
              </a:lnSpc>
              <a:defRPr/>
            </a:pPr>
            <a:r>
              <a:rPr lang="en-US" altLang="zh-CN" b="1" i="0" dirty="0">
                <a:solidFill>
                  <a:srgbClr val="FF0000"/>
                </a:solidFill>
                <a:latin typeface="黑体" panose="02010609060101010101" pitchFamily="49" charset="-122"/>
              </a:rPr>
              <a:t>◆ </a:t>
            </a:r>
            <a:r>
              <a:rPr lang="zh-CN" altLang="en-US" b="1" i="0" dirty="0">
                <a:latin typeface="黑体" panose="02010609060101010101" pitchFamily="49" charset="-122"/>
              </a:rPr>
              <a:t>带隙宽广（</a:t>
            </a:r>
            <a:r>
              <a:rPr lang="en-US" altLang="zh-CN" i="0" dirty="0">
                <a:latin typeface="黑体" panose="02010609060101010101" pitchFamily="49" charset="-122"/>
              </a:rPr>
              <a:t>0.7eV</a:t>
            </a:r>
            <a:r>
              <a:rPr lang="en-US" altLang="zh-CN" b="1" i="0" dirty="0">
                <a:latin typeface="黑体" panose="02010609060101010101" pitchFamily="49" charset="-122"/>
              </a:rPr>
              <a:t>→6.2eV</a:t>
            </a:r>
            <a:r>
              <a:rPr lang="zh-CN" altLang="en-US" b="1" i="0" dirty="0">
                <a:latin typeface="黑体" panose="02010609060101010101" pitchFamily="49" charset="-122"/>
              </a:rPr>
              <a:t>）；</a:t>
            </a:r>
            <a:endParaRPr lang="zh-CN" altLang="en-US" b="1" i="0" dirty="0">
              <a:latin typeface="黑体" panose="02010609060101010101" pitchFamily="49" charset="-122"/>
            </a:endParaRPr>
          </a:p>
          <a:p>
            <a:pPr>
              <a:lnSpc>
                <a:spcPct val="130000"/>
              </a:lnSpc>
              <a:defRPr/>
            </a:pPr>
            <a:r>
              <a:rPr lang="zh-CN" altLang="en-US" b="1" i="0" dirty="0">
                <a:solidFill>
                  <a:srgbClr val="FF0000"/>
                </a:solidFill>
                <a:latin typeface="黑体" panose="02010609060101010101" pitchFamily="49" charset="-122"/>
              </a:rPr>
              <a:t>◆ </a:t>
            </a:r>
            <a:r>
              <a:rPr lang="zh-CN" altLang="en-US" b="1" i="0" dirty="0">
                <a:latin typeface="黑体" panose="02010609060101010101" pitchFamily="49" charset="-122"/>
              </a:rPr>
              <a:t>全组份直接带隙；</a:t>
            </a:r>
            <a:endParaRPr lang="zh-CN" altLang="en-US" b="1" i="0" dirty="0">
              <a:latin typeface="黑体" panose="02010609060101010101" pitchFamily="49" charset="-122"/>
            </a:endParaRPr>
          </a:p>
          <a:p>
            <a:pPr>
              <a:lnSpc>
                <a:spcPct val="130000"/>
              </a:lnSpc>
              <a:defRPr/>
            </a:pPr>
            <a:r>
              <a:rPr lang="zh-CN" altLang="en-US" b="1" i="0" dirty="0">
                <a:solidFill>
                  <a:srgbClr val="FF0000"/>
                </a:solidFill>
                <a:latin typeface="黑体" panose="02010609060101010101" pitchFamily="49" charset="-122"/>
              </a:rPr>
              <a:t>◆</a:t>
            </a:r>
            <a:r>
              <a:rPr lang="zh-CN" altLang="en-US" b="1" i="0" dirty="0">
                <a:latin typeface="Arial" panose="020B0604020202020204" pitchFamily="34" charset="0"/>
              </a:rPr>
              <a:t> </a:t>
            </a:r>
            <a:r>
              <a:rPr lang="en-US" altLang="zh-CN" b="1" i="0" dirty="0">
                <a:latin typeface="Arial" panose="020B0604020202020204" pitchFamily="34" charset="0"/>
              </a:rPr>
              <a:t>III</a:t>
            </a:r>
            <a:r>
              <a:rPr lang="zh-CN" altLang="en-US" b="1" i="0" dirty="0">
                <a:latin typeface="Arial" panose="020B0604020202020204" pitchFamily="34" charset="0"/>
              </a:rPr>
              <a:t>－Ｎ</a:t>
            </a:r>
            <a:r>
              <a:rPr lang="zh-CN" altLang="en-US" b="1" i="0" dirty="0">
                <a:latin typeface="黑体" panose="02010609060101010101" pitchFamily="49" charset="-122"/>
              </a:rPr>
              <a:t>材料是一种宽谱、高效发光材料</a:t>
            </a:r>
            <a:endParaRPr lang="zh-CN" altLang="en-US" b="1" i="0" dirty="0">
              <a:latin typeface="黑体" panose="02010609060101010101" pitchFamily="49" charset="-122"/>
            </a:endParaRPr>
          </a:p>
          <a:p>
            <a:pPr>
              <a:lnSpc>
                <a:spcPct val="130000"/>
              </a:lnSpc>
              <a:defRPr/>
            </a:pPr>
            <a:r>
              <a:rPr lang="zh-CN" altLang="en-US" b="1" i="0" dirty="0">
                <a:latin typeface="黑体" panose="02010609060101010101" pitchFamily="49" charset="-122"/>
              </a:rPr>
              <a:t>　　光学窗口：</a:t>
            </a:r>
            <a:r>
              <a:rPr lang="en-US" altLang="zh-CN" i="0" dirty="0">
                <a:latin typeface="黑体" panose="02010609060101010101" pitchFamily="49" charset="-122"/>
              </a:rPr>
              <a:t>1.77</a:t>
            </a:r>
            <a:r>
              <a:rPr lang="en-US" altLang="zh-CN" i="0" dirty="0">
                <a:latin typeface="Arial" panose="020B0604020202020204" pitchFamily="34" charset="0"/>
                <a:cs typeface="Arial" panose="020B0604020202020204" pitchFamily="34" charset="0"/>
              </a:rPr>
              <a:t>µm</a:t>
            </a:r>
            <a:r>
              <a:rPr lang="en-US" altLang="zh-CN" i="0" dirty="0">
                <a:latin typeface="黑体" panose="02010609060101010101" pitchFamily="49" charset="-122"/>
              </a:rPr>
              <a:t>→0.2</a:t>
            </a:r>
            <a:r>
              <a:rPr lang="en-US" altLang="zh-CN" i="0" dirty="0">
                <a:latin typeface="Arial" panose="020B0604020202020204" pitchFamily="34" charset="0"/>
              </a:rPr>
              <a:t>µm</a:t>
            </a:r>
            <a:endParaRPr lang="en-US" altLang="zh-CN" i="0" dirty="0">
              <a:latin typeface="Arial" panose="020B0604020202020204" pitchFamily="34" charset="0"/>
            </a:endParaRPr>
          </a:p>
          <a:p>
            <a:pPr>
              <a:lnSpc>
                <a:spcPct val="130000"/>
              </a:lnSpc>
              <a:defRPr/>
            </a:pPr>
            <a:endParaRPr lang="en-US" altLang="zh-CN" i="0" dirty="0">
              <a:latin typeface="Arial" panose="020B0604020202020204" pitchFamily="34" charset="0"/>
            </a:endParaRPr>
          </a:p>
          <a:p>
            <a:pPr>
              <a:lnSpc>
                <a:spcPct val="120000"/>
              </a:lnSpc>
              <a:defRPr/>
            </a:pPr>
            <a:r>
              <a:rPr lang="en-US" altLang="zh-CN" b="1" i="0" dirty="0">
                <a:solidFill>
                  <a:srgbClr val="0033CC"/>
                </a:solidFill>
                <a:latin typeface="Arial" panose="020B0604020202020204" pitchFamily="34" charset="0"/>
              </a:rPr>
              <a:t>III-N </a:t>
            </a:r>
            <a:r>
              <a:rPr lang="zh-CN" altLang="en-US" b="1" i="0" dirty="0">
                <a:solidFill>
                  <a:srgbClr val="0033CC"/>
                </a:solidFill>
                <a:latin typeface="黑体" panose="02010609060101010101" pitchFamily="49" charset="-122"/>
              </a:rPr>
              <a:t>材料是一种具有宽广光学窗口和工作温区、性能优越的半导体光电子材料，可用于研制各种半导体光电子器件，特别是开拓从可见到紫外的新型光电子器件</a:t>
            </a:r>
            <a:endParaRPr lang="zh-CN" altLang="en-US" i="0" dirty="0">
              <a:solidFill>
                <a:srgbClr val="0033CC"/>
              </a:solidFill>
              <a:latin typeface="黑体" panose="02010609060101010101" pitchFamily="49" charset="-122"/>
            </a:endParaRPr>
          </a:p>
        </p:txBody>
      </p:sp>
      <p:sp>
        <p:nvSpPr>
          <p:cNvPr id="7" name="灯片编号占位符 13"/>
          <p:cNvSpPr txBox="1">
            <a:spLocks noGrp="1"/>
          </p:cNvSpPr>
          <p:nvPr>
            <p:ph type="sldNum" sz="quarter" idx="4294967295"/>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200" i="0" dirty="0"/>
            </a:fld>
            <a:endParaRPr lang="en-US" altLang="zh-CN" sz="1200" i="0" dirty="0"/>
          </a:p>
        </p:txBody>
      </p:sp>
    </p:spTree>
  </p:cSld>
  <p:clrMapOvr>
    <a:masterClrMapping/>
  </p:clrMapOvr>
  <p:transition>
    <p:pull dir="l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8455" y="646430"/>
            <a:ext cx="7886700" cy="456565"/>
          </a:xfrm>
        </p:spPr>
        <p:txBody>
          <a:bodyPr/>
          <a:lstStyle/>
          <a:p>
            <a:pPr algn="ctr"/>
            <a:r>
              <a:rPr lang="zh-CN" altLang="en-US" sz="2400" b="1"/>
              <a:t>氮化物半导体发光器件（全波段，效率）</a:t>
            </a:r>
            <a:endParaRPr lang="zh-CN" altLang="en-US" sz="2400" b="1"/>
          </a:p>
        </p:txBody>
      </p:sp>
      <p:pic>
        <p:nvPicPr>
          <p:cNvPr id="4" name="内容占位符 3"/>
          <p:cNvPicPr>
            <a:picLocks noGrp="1" noChangeAspect="1"/>
          </p:cNvPicPr>
          <p:nvPr>
            <p:ph idx="1"/>
          </p:nvPr>
        </p:nvPicPr>
        <p:blipFill>
          <a:blip r:embed="rId1"/>
          <a:stretch>
            <a:fillRect/>
          </a:stretch>
        </p:blipFill>
        <p:spPr>
          <a:xfrm rot="5400000">
            <a:off x="-235585" y="1735455"/>
            <a:ext cx="3411855" cy="2592705"/>
          </a:xfrm>
          <a:prstGeom prst="rect">
            <a:avLst/>
          </a:prstGeom>
        </p:spPr>
      </p:pic>
      <p:pic>
        <p:nvPicPr>
          <p:cNvPr id="8" name="图片 7"/>
          <p:cNvPicPr>
            <a:picLocks noChangeAspect="1"/>
          </p:cNvPicPr>
          <p:nvPr/>
        </p:nvPicPr>
        <p:blipFill>
          <a:blip r:embed="rId2"/>
          <a:stretch>
            <a:fillRect/>
          </a:stretch>
        </p:blipFill>
        <p:spPr>
          <a:xfrm>
            <a:off x="2766695" y="1188720"/>
            <a:ext cx="6277610" cy="3686810"/>
          </a:xfrm>
          <a:prstGeom prst="rect">
            <a:avLst/>
          </a:prstGeom>
        </p:spPr>
      </p:pic>
      <p:grpSp>
        <p:nvGrpSpPr>
          <p:cNvPr id="20483" name="Group 15"/>
          <p:cNvGrpSpPr/>
          <p:nvPr/>
        </p:nvGrpSpPr>
        <p:grpSpPr>
          <a:xfrm>
            <a:off x="147955" y="5063490"/>
            <a:ext cx="7390130" cy="1304925"/>
            <a:chOff x="95250" y="4562475"/>
            <a:chExt cx="8896350" cy="1304925"/>
          </a:xfrm>
        </p:grpSpPr>
        <p:pic>
          <p:nvPicPr>
            <p:cNvPr id="20484" name="Picture 9"/>
            <p:cNvPicPr>
              <a:picLocks noChangeAspect="1"/>
            </p:cNvPicPr>
            <p:nvPr/>
          </p:nvPicPr>
          <p:blipFill>
            <a:blip r:embed="rId3"/>
            <a:stretch>
              <a:fillRect/>
            </a:stretch>
          </p:blipFill>
          <p:spPr>
            <a:xfrm>
              <a:off x="95250" y="4572000"/>
              <a:ext cx="1733550" cy="1295400"/>
            </a:xfrm>
            <a:prstGeom prst="rect">
              <a:avLst/>
            </a:prstGeom>
            <a:noFill/>
            <a:ln w="9525">
              <a:noFill/>
            </a:ln>
          </p:spPr>
        </p:pic>
        <p:pic>
          <p:nvPicPr>
            <p:cNvPr id="20485" name="Picture 10"/>
            <p:cNvPicPr>
              <a:picLocks noChangeAspect="1"/>
            </p:cNvPicPr>
            <p:nvPr/>
          </p:nvPicPr>
          <p:blipFill>
            <a:blip r:embed="rId4"/>
            <a:stretch>
              <a:fillRect/>
            </a:stretch>
          </p:blipFill>
          <p:spPr>
            <a:xfrm>
              <a:off x="1905000" y="4572000"/>
              <a:ext cx="1733550" cy="1285875"/>
            </a:xfrm>
            <a:prstGeom prst="rect">
              <a:avLst/>
            </a:prstGeom>
            <a:noFill/>
            <a:ln w="9525">
              <a:noFill/>
            </a:ln>
          </p:spPr>
        </p:pic>
        <p:pic>
          <p:nvPicPr>
            <p:cNvPr id="20486" name="Picture 11"/>
            <p:cNvPicPr>
              <a:picLocks noChangeAspect="1"/>
            </p:cNvPicPr>
            <p:nvPr/>
          </p:nvPicPr>
          <p:blipFill>
            <a:blip r:embed="rId5"/>
            <a:stretch>
              <a:fillRect/>
            </a:stretch>
          </p:blipFill>
          <p:spPr>
            <a:xfrm>
              <a:off x="3695700" y="4572000"/>
              <a:ext cx="1714500" cy="1276350"/>
            </a:xfrm>
            <a:prstGeom prst="rect">
              <a:avLst/>
            </a:prstGeom>
            <a:noFill/>
            <a:ln w="9525">
              <a:noFill/>
            </a:ln>
          </p:spPr>
        </p:pic>
        <p:pic>
          <p:nvPicPr>
            <p:cNvPr id="20487" name="Picture 12"/>
            <p:cNvPicPr>
              <a:picLocks noChangeAspect="1"/>
            </p:cNvPicPr>
            <p:nvPr/>
          </p:nvPicPr>
          <p:blipFill>
            <a:blip r:embed="rId6"/>
            <a:stretch>
              <a:fillRect/>
            </a:stretch>
          </p:blipFill>
          <p:spPr>
            <a:xfrm>
              <a:off x="5486400" y="4572000"/>
              <a:ext cx="1704975" cy="1276350"/>
            </a:xfrm>
            <a:prstGeom prst="rect">
              <a:avLst/>
            </a:prstGeom>
            <a:noFill/>
            <a:ln w="9525">
              <a:noFill/>
            </a:ln>
          </p:spPr>
        </p:pic>
        <p:pic>
          <p:nvPicPr>
            <p:cNvPr id="20488" name="Picture 13"/>
            <p:cNvPicPr>
              <a:picLocks noChangeAspect="1"/>
            </p:cNvPicPr>
            <p:nvPr/>
          </p:nvPicPr>
          <p:blipFill>
            <a:blip r:embed="rId7"/>
            <a:stretch>
              <a:fillRect/>
            </a:stretch>
          </p:blipFill>
          <p:spPr>
            <a:xfrm>
              <a:off x="7277100" y="4562475"/>
              <a:ext cx="1714500" cy="1304925"/>
            </a:xfrm>
            <a:prstGeom prst="rect">
              <a:avLst/>
            </a:prstGeom>
            <a:noFill/>
            <a:ln w="9525">
              <a:noFill/>
            </a:ln>
          </p:spPr>
        </p:pic>
      </p:grpSp>
      <p:sp>
        <p:nvSpPr>
          <p:cNvPr id="5" name="矩形 4"/>
          <p:cNvSpPr/>
          <p:nvPr/>
        </p:nvSpPr>
        <p:spPr>
          <a:xfrm>
            <a:off x="173962" y="295"/>
            <a:ext cx="8215370" cy="559897"/>
          </a:xfrm>
          <a:prstGeom prst="rect">
            <a:avLst/>
          </a:prstGeom>
        </p:spPr>
        <p:txBody>
          <a:bodyPr wrap="square">
            <a:spAutoFit/>
          </a:bodyPr>
          <a:lstStyle/>
          <a:p>
            <a:pPr lvl="0">
              <a:lnSpc>
                <a:spcPct val="120000"/>
              </a:lnSpc>
              <a:spcBef>
                <a:spcPct val="20000"/>
              </a:spcBef>
              <a:buClr>
                <a:schemeClr val="tx2"/>
              </a:buClr>
              <a:buSzPct val="50000"/>
              <a:defRPr/>
            </a:pPr>
            <a:r>
              <a:rPr lang="en-US" altLang="zh-CN" sz="2800" b="1" i="0" dirty="0" smtClean="0"/>
              <a:t>1.2.1 III</a:t>
            </a:r>
            <a:r>
              <a:rPr lang="zh-CN" altLang="en-US" sz="2800" b="1" i="0" dirty="0" smtClean="0"/>
              <a:t>族氮化物的优势特性与应用</a:t>
            </a:r>
            <a:endParaRPr lang="en-US" altLang="zh-CN" sz="2800" b="1" i="0" dirty="0" smtClean="0"/>
          </a:p>
        </p:txBody>
      </p:sp>
      <p:pic>
        <p:nvPicPr>
          <p:cNvPr id="6" name="图片 5"/>
          <p:cNvPicPr>
            <a:picLocks noChangeAspect="1"/>
          </p:cNvPicPr>
          <p:nvPr/>
        </p:nvPicPr>
        <p:blipFill>
          <a:blip r:embed="rId8" cstate="print"/>
          <a:stretch>
            <a:fillRect/>
          </a:stretch>
        </p:blipFill>
        <p:spPr>
          <a:xfrm>
            <a:off x="7555865" y="5101590"/>
            <a:ext cx="1488440" cy="1228090"/>
          </a:xfrm>
          <a:prstGeom prst="rect">
            <a:avLst/>
          </a:prstGeom>
        </p:spPr>
      </p:pic>
      <p:sp>
        <p:nvSpPr>
          <p:cNvPr id="7" name="文本框 6"/>
          <p:cNvSpPr txBox="1"/>
          <p:nvPr/>
        </p:nvSpPr>
        <p:spPr>
          <a:xfrm>
            <a:off x="7616825" y="6417310"/>
            <a:ext cx="1527175" cy="398780"/>
          </a:xfrm>
          <a:prstGeom prst="rect">
            <a:avLst/>
          </a:prstGeom>
          <a:noFill/>
        </p:spPr>
        <p:txBody>
          <a:bodyPr wrap="square" rtlCol="0">
            <a:spAutoFit/>
          </a:bodyPr>
          <a:lstStyle/>
          <a:p>
            <a:r>
              <a:rPr lang="zh-CN" altLang="en-US" sz="2000" b="1" i="0">
                <a:solidFill>
                  <a:schemeClr val="tx1"/>
                </a:solidFill>
              </a:rPr>
              <a:t>紫外</a:t>
            </a:r>
            <a:r>
              <a:rPr lang="en-US" altLang="zh-CN" sz="2000" b="1" i="0">
                <a:solidFill>
                  <a:schemeClr val="tx1"/>
                </a:solidFill>
              </a:rPr>
              <a:t>LED</a:t>
            </a:r>
            <a:endParaRPr lang="en-US" altLang="zh-CN" sz="2000" b="1" i="0">
              <a:solidFill>
                <a:schemeClr val="tx1"/>
              </a:solidFill>
            </a:endParaRPr>
          </a:p>
        </p:txBody>
      </p:sp>
      <p:sp>
        <p:nvSpPr>
          <p:cNvPr id="9" name="文本框 8"/>
          <p:cNvSpPr txBox="1"/>
          <p:nvPr/>
        </p:nvSpPr>
        <p:spPr>
          <a:xfrm>
            <a:off x="441325" y="6417310"/>
            <a:ext cx="755650" cy="398780"/>
          </a:xfrm>
          <a:prstGeom prst="rect">
            <a:avLst/>
          </a:prstGeom>
          <a:noFill/>
        </p:spPr>
        <p:txBody>
          <a:bodyPr wrap="square" rtlCol="0">
            <a:spAutoFit/>
          </a:bodyPr>
          <a:lstStyle/>
          <a:p>
            <a:r>
              <a:rPr lang="zh-CN" altLang="en-US" sz="2000" b="1" i="0"/>
              <a:t>蓝</a:t>
            </a:r>
            <a:endParaRPr lang="zh-CN" altLang="en-US" sz="2000" b="1" i="0"/>
          </a:p>
        </p:txBody>
      </p:sp>
      <p:sp>
        <p:nvSpPr>
          <p:cNvPr id="10" name="文本框 9"/>
          <p:cNvSpPr txBox="1"/>
          <p:nvPr/>
        </p:nvSpPr>
        <p:spPr>
          <a:xfrm>
            <a:off x="2132330" y="6368415"/>
            <a:ext cx="755650" cy="398780"/>
          </a:xfrm>
          <a:prstGeom prst="rect">
            <a:avLst/>
          </a:prstGeom>
          <a:noFill/>
        </p:spPr>
        <p:txBody>
          <a:bodyPr wrap="square" rtlCol="0">
            <a:spAutoFit/>
          </a:bodyPr>
          <a:lstStyle/>
          <a:p>
            <a:r>
              <a:rPr lang="zh-CN" altLang="en-US" sz="2000" b="1" i="0"/>
              <a:t>青</a:t>
            </a:r>
            <a:endParaRPr lang="zh-CN" altLang="en-US" sz="2000" b="1" i="0"/>
          </a:p>
        </p:txBody>
      </p:sp>
      <p:sp>
        <p:nvSpPr>
          <p:cNvPr id="11" name="文本框 10"/>
          <p:cNvSpPr txBox="1"/>
          <p:nvPr/>
        </p:nvSpPr>
        <p:spPr>
          <a:xfrm>
            <a:off x="3635375" y="6329680"/>
            <a:ext cx="755650" cy="398780"/>
          </a:xfrm>
          <a:prstGeom prst="rect">
            <a:avLst/>
          </a:prstGeom>
          <a:noFill/>
        </p:spPr>
        <p:txBody>
          <a:bodyPr wrap="square" rtlCol="0">
            <a:spAutoFit/>
          </a:bodyPr>
          <a:lstStyle/>
          <a:p>
            <a:r>
              <a:rPr lang="zh-CN" altLang="en-US" sz="2000" b="1" i="0"/>
              <a:t>绿</a:t>
            </a:r>
            <a:endParaRPr lang="zh-CN" altLang="en-US" sz="2000" b="1" i="0"/>
          </a:p>
        </p:txBody>
      </p:sp>
      <p:sp>
        <p:nvSpPr>
          <p:cNvPr id="12" name="文本框 11"/>
          <p:cNvSpPr txBox="1"/>
          <p:nvPr/>
        </p:nvSpPr>
        <p:spPr>
          <a:xfrm>
            <a:off x="5089525" y="6368415"/>
            <a:ext cx="755650" cy="398780"/>
          </a:xfrm>
          <a:prstGeom prst="rect">
            <a:avLst/>
          </a:prstGeom>
          <a:noFill/>
        </p:spPr>
        <p:txBody>
          <a:bodyPr wrap="square" rtlCol="0">
            <a:spAutoFit/>
          </a:bodyPr>
          <a:lstStyle/>
          <a:p>
            <a:r>
              <a:rPr lang="zh-CN" altLang="en-US" sz="2000" b="1" i="0"/>
              <a:t>黄</a:t>
            </a:r>
            <a:endParaRPr lang="zh-CN" altLang="en-US" sz="2000" b="1" i="0"/>
          </a:p>
        </p:txBody>
      </p:sp>
      <p:sp>
        <p:nvSpPr>
          <p:cNvPr id="13" name="文本框 12"/>
          <p:cNvSpPr txBox="1"/>
          <p:nvPr/>
        </p:nvSpPr>
        <p:spPr>
          <a:xfrm>
            <a:off x="6447790" y="6368415"/>
            <a:ext cx="755650" cy="398780"/>
          </a:xfrm>
          <a:prstGeom prst="rect">
            <a:avLst/>
          </a:prstGeom>
          <a:noFill/>
        </p:spPr>
        <p:txBody>
          <a:bodyPr wrap="square" rtlCol="0">
            <a:spAutoFit/>
          </a:bodyPr>
          <a:lstStyle/>
          <a:p>
            <a:r>
              <a:rPr lang="zh-CN" altLang="en-US" sz="2000" b="1" i="0"/>
              <a:t>红</a:t>
            </a:r>
            <a:endParaRPr lang="zh-CN" altLang="en-US" sz="2000" b="1" i="0"/>
          </a:p>
        </p:txBody>
      </p:sp>
      <p:sp>
        <p:nvSpPr>
          <p:cNvPr id="19" name="灯片编号占位符 6"/>
          <p:cNvSpPr txBox="1">
            <a:spLocks noGrp="1"/>
          </p:cNvSpPr>
          <p:nvPr>
            <p:ph type="sldNum" sz="quarter" idx="4294967295"/>
          </p:nvPr>
        </p:nvSpPr>
        <p:spPr>
          <a:xfrm>
            <a:off x="8777320"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200" dirty="0"/>
            </a:fld>
            <a:endParaRPr lang="en-US" altLang="zh-CN" sz="1200" dirty="0"/>
          </a:p>
        </p:txBody>
      </p:sp>
    </p:spTree>
  </p:cSld>
  <p:clrMapOvr>
    <a:masterClrMapping/>
  </p:clrMapOvr>
  <p:transition>
    <p:pull dir="l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p:nvPr>
        </p:nvSpPr>
        <p:spPr>
          <a:xfrm>
            <a:off x="2051050" y="908050"/>
            <a:ext cx="5611813" cy="1143000"/>
          </a:xfrm>
          <a:solidFill>
            <a:srgbClr val="99FF66">
              <a:alpha val="100000"/>
            </a:srgbClr>
          </a:solidFill>
        </p:spPr>
        <p:txBody>
          <a:bodyPr vert="horz" wrap="square" anchor="ctr"/>
          <a:lstStyle/>
          <a:p>
            <a:pPr>
              <a:buNone/>
            </a:pPr>
            <a:r>
              <a:rPr lang="zh-CN" altLang="en-US" b="1" dirty="0">
                <a:solidFill>
                  <a:srgbClr val="FF0000"/>
                </a:solidFill>
                <a:latin typeface="黑体" panose="02010609060101010101" pitchFamily="49" charset="-122"/>
                <a:ea typeface="黑体" panose="02010609060101010101" pitchFamily="49" charset="-122"/>
              </a:rPr>
              <a:t>内容提要</a:t>
            </a:r>
            <a:endParaRPr lang="zh-CN" altLang="en-US" b="1" dirty="0">
              <a:latin typeface="黑体" panose="02010609060101010101" pitchFamily="49" charset="-122"/>
              <a:ea typeface="黑体" panose="02010609060101010101" pitchFamily="49" charset="-122"/>
            </a:endParaRPr>
          </a:p>
        </p:txBody>
      </p:sp>
      <p:sp>
        <p:nvSpPr>
          <p:cNvPr id="22531" name="Rectangle 3"/>
          <p:cNvSpPr>
            <a:spLocks noGrp="1"/>
          </p:cNvSpPr>
          <p:nvPr>
            <p:ph type="body" sz="half" idx="1"/>
          </p:nvPr>
        </p:nvSpPr>
        <p:spPr>
          <a:xfrm>
            <a:off x="971550" y="2420938"/>
            <a:ext cx="7416800" cy="2365375"/>
          </a:xfrm>
          <a:solidFill>
            <a:schemeClr val="accent2">
              <a:alpha val="100000"/>
            </a:schemeClr>
          </a:solidFill>
        </p:spPr>
        <p:txBody>
          <a:bodyPr vert="horz" wrap="square" anchor="t">
            <a:normAutofit/>
          </a:bodyPr>
          <a:lstStyle/>
          <a:p>
            <a:pPr marL="0" indent="0">
              <a:buClr>
                <a:schemeClr val="tx2"/>
              </a:buClr>
              <a:buSzPct val="50000"/>
              <a:buNone/>
            </a:pPr>
            <a:r>
              <a:rPr lang="zh-CN" altLang="en-US" sz="4000" b="1" dirty="0">
                <a:solidFill>
                  <a:schemeClr val="bg1"/>
                </a:solidFill>
                <a:latin typeface="黑体" panose="02010609060101010101" pitchFamily="49" charset="-122"/>
                <a:ea typeface="黑体" panose="02010609060101010101" pitchFamily="49" charset="-122"/>
              </a:rPr>
              <a:t>一、</a:t>
            </a:r>
            <a:r>
              <a:rPr lang="zh-CN" altLang="en-US" sz="2800" b="1" dirty="0">
                <a:solidFill>
                  <a:schemeClr val="bg1"/>
                </a:solidFill>
                <a:latin typeface="黑体" panose="02010609060101010101" pitchFamily="49" charset="-122"/>
                <a:ea typeface="黑体" panose="02010609060101010101" pitchFamily="49" charset="-122"/>
              </a:rPr>
              <a:t>绪言</a:t>
            </a:r>
            <a:endParaRPr lang="zh-CN" altLang="en-US" sz="2800" b="1" dirty="0">
              <a:solidFill>
                <a:schemeClr val="bg1"/>
              </a:solidFill>
              <a:latin typeface="黑体" panose="02010609060101010101" pitchFamily="49" charset="-122"/>
              <a:ea typeface="黑体" panose="02010609060101010101" pitchFamily="49" charset="-122"/>
            </a:endParaRPr>
          </a:p>
          <a:p>
            <a:pPr marL="0" indent="0">
              <a:buClr>
                <a:schemeClr val="tx2"/>
              </a:buClr>
              <a:buSzPct val="50000"/>
              <a:buNone/>
            </a:pPr>
            <a:r>
              <a:rPr lang="en-US" altLang="zh-CN" sz="2800" b="1" dirty="0">
                <a:solidFill>
                  <a:schemeClr val="bg1"/>
                </a:solidFill>
                <a:latin typeface="黑体" panose="02010609060101010101" pitchFamily="49" charset="-122"/>
                <a:ea typeface="黑体" panose="02010609060101010101" pitchFamily="49" charset="-122"/>
              </a:rPr>
              <a:t>§1.1 </a:t>
            </a:r>
            <a:r>
              <a:rPr lang="zh-CN" altLang="en-US" sz="2800" b="1" dirty="0">
                <a:solidFill>
                  <a:schemeClr val="bg1"/>
                </a:solidFill>
                <a:latin typeface="黑体" panose="02010609060101010101" pitchFamily="49" charset="-122"/>
                <a:ea typeface="黑体" panose="02010609060101010101" pitchFamily="49" charset="-122"/>
              </a:rPr>
              <a:t>宽禁带半导体简介</a:t>
            </a:r>
            <a:endParaRPr lang="zh-CN" altLang="en-US" sz="2800" b="1" dirty="0">
              <a:solidFill>
                <a:schemeClr val="bg1"/>
              </a:solidFill>
              <a:latin typeface="黑体" panose="02010609060101010101" pitchFamily="49" charset="-122"/>
              <a:ea typeface="黑体" panose="02010609060101010101" pitchFamily="49" charset="-122"/>
            </a:endParaRPr>
          </a:p>
          <a:p>
            <a:pPr marL="0" indent="0">
              <a:buClr>
                <a:schemeClr val="tx2"/>
              </a:buClr>
              <a:buSzPct val="50000"/>
              <a:buNone/>
            </a:pPr>
            <a:r>
              <a:rPr lang="en-US" altLang="zh-CN" sz="2800" b="1" dirty="0">
                <a:solidFill>
                  <a:schemeClr val="bg1"/>
                </a:solidFill>
                <a:latin typeface="黑体" panose="02010609060101010101" pitchFamily="49" charset="-122"/>
                <a:ea typeface="黑体" panose="02010609060101010101" pitchFamily="49" charset="-122"/>
              </a:rPr>
              <a:t>§1.2 </a:t>
            </a:r>
            <a:r>
              <a:rPr lang="zh-CN" altLang="en-US" sz="2800" b="1" dirty="0">
                <a:solidFill>
                  <a:schemeClr val="bg1"/>
                </a:solidFill>
                <a:latin typeface="黑体" panose="02010609060101010101" pitchFamily="49" charset="-122"/>
                <a:ea typeface="黑体" panose="02010609060101010101" pitchFamily="49" charset="-122"/>
              </a:rPr>
              <a:t>宽禁带</a:t>
            </a:r>
            <a:r>
              <a:rPr lang="zh-CN" altLang="en-US" sz="2800" b="1" dirty="0" smtClean="0">
                <a:solidFill>
                  <a:schemeClr val="bg1"/>
                </a:solidFill>
                <a:latin typeface="黑体" panose="02010609060101010101" pitchFamily="49" charset="-122"/>
                <a:ea typeface="黑体" panose="02010609060101010101" pitchFamily="49" charset="-122"/>
              </a:rPr>
              <a:t>半导体优势特性与应用</a:t>
            </a:r>
            <a:endParaRPr lang="zh-CN" altLang="en-US" sz="2800" b="1" dirty="0">
              <a:solidFill>
                <a:schemeClr val="bg1"/>
              </a:solidFill>
              <a:latin typeface="黑体" panose="02010609060101010101" pitchFamily="49" charset="-122"/>
              <a:ea typeface="黑体" panose="02010609060101010101" pitchFamily="49" charset="-122"/>
            </a:endParaRPr>
          </a:p>
          <a:p>
            <a:pPr marL="0" indent="0">
              <a:buClr>
                <a:schemeClr val="tx2"/>
              </a:buClr>
              <a:buSzPct val="50000"/>
              <a:buNone/>
            </a:pPr>
            <a:r>
              <a:rPr lang="en-US" altLang="zh-CN" sz="2800" b="1" dirty="0">
                <a:solidFill>
                  <a:schemeClr val="bg1"/>
                </a:solidFill>
                <a:latin typeface="黑体" panose="02010609060101010101" pitchFamily="49" charset="-122"/>
                <a:ea typeface="黑体" panose="02010609060101010101" pitchFamily="49" charset="-122"/>
              </a:rPr>
              <a:t>§1.3 </a:t>
            </a:r>
            <a:r>
              <a:rPr lang="zh-CN" altLang="en-US" sz="2800" b="1" dirty="0">
                <a:solidFill>
                  <a:schemeClr val="bg1"/>
                </a:solidFill>
                <a:latin typeface="黑体" panose="02010609060101010101" pitchFamily="49" charset="-122"/>
                <a:ea typeface="黑体" panose="02010609060101010101" pitchFamily="49" charset="-122"/>
              </a:rPr>
              <a:t>宽禁带</a:t>
            </a:r>
            <a:r>
              <a:rPr lang="zh-CN" altLang="en-US" sz="2800" b="1" dirty="0" smtClean="0">
                <a:solidFill>
                  <a:schemeClr val="bg1"/>
                </a:solidFill>
                <a:latin typeface="黑体" panose="02010609060101010101" pitchFamily="49" charset="-122"/>
                <a:ea typeface="黑体" panose="02010609060101010101" pitchFamily="49" charset="-122"/>
              </a:rPr>
              <a:t>半导体面临的科学技术问题</a:t>
            </a:r>
            <a:endParaRPr lang="zh-CN" altLang="en-US" sz="2800" b="1" dirty="0">
              <a:solidFill>
                <a:schemeClr val="bg1"/>
              </a:solidFill>
              <a:latin typeface="黑体" panose="02010609060101010101" pitchFamily="49" charset="-122"/>
              <a:ea typeface="黑体" panose="02010609060101010101" pitchFamily="49" charset="-122"/>
            </a:endParaRPr>
          </a:p>
          <a:p>
            <a:pPr marL="0" indent="0">
              <a:buClr>
                <a:schemeClr val="tx2"/>
              </a:buClr>
              <a:buSzPct val="50000"/>
              <a:buNone/>
            </a:pPr>
            <a:endParaRPr lang="zh-CN" altLang="en-US" sz="2800" b="1" dirty="0">
              <a:solidFill>
                <a:schemeClr val="bg1"/>
              </a:solidFill>
              <a:latin typeface="黑体" panose="02010609060101010101" pitchFamily="49" charset="-122"/>
              <a:ea typeface="黑体" panose="02010609060101010101" pitchFamily="49" charset="-122"/>
            </a:endParaRPr>
          </a:p>
        </p:txBody>
      </p:sp>
      <p:sp>
        <p:nvSpPr>
          <p:cNvPr id="19460" name="灯片编号占位符 3"/>
          <p:cNvSpPr txBox="1">
            <a:spLocks noGrp="1" noChangeArrowheads="1"/>
          </p:cNvSpPr>
          <p:nvPr>
            <p:ph type="sldNum" sz="quarter" idx="4"/>
          </p:nvPr>
        </p:nvSpPr>
        <p:spPr bwMode="auto">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400" i="0" dirty="0">
                <a:solidFill>
                  <a:srgbClr val="636363"/>
                </a:solidFill>
              </a:rPr>
            </a:fld>
            <a:endParaRPr lang="en-US" altLang="zh-CN" sz="1400" i="0" dirty="0">
              <a:solidFill>
                <a:srgbClr val="636363"/>
              </a:solidFill>
            </a:endParaRPr>
          </a:p>
        </p:txBody>
      </p:sp>
    </p:spTree>
  </p:cSld>
  <p:clrMapOvr>
    <a:masterClrMapping/>
  </p:clrMapOvr>
  <p:transition>
    <p:pull dir="l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p:txBody>
          <a:bodyPr vert="horz" wrap="square" anchor="ctr"/>
          <a:lstStyle/>
          <a:p>
            <a:pPr>
              <a:buNone/>
            </a:pPr>
            <a:r>
              <a:rPr lang="en-US" altLang="zh-CN" b="1" dirty="0">
                <a:solidFill>
                  <a:srgbClr val="FF3300"/>
                </a:solidFill>
                <a:latin typeface="+mn-ea"/>
                <a:ea typeface="+mn-ea"/>
              </a:rPr>
              <a:t>1.1 </a:t>
            </a:r>
            <a:r>
              <a:rPr lang="zh-CN" altLang="en-US" b="1" dirty="0">
                <a:solidFill>
                  <a:srgbClr val="FF3300"/>
                </a:solidFill>
                <a:latin typeface="+mn-ea"/>
                <a:ea typeface="+mn-ea"/>
              </a:rPr>
              <a:t>宽禁带半导体简介</a:t>
            </a:r>
            <a:endParaRPr lang="zh-CN" altLang="en-US" b="1" dirty="0">
              <a:solidFill>
                <a:srgbClr val="FF3300"/>
              </a:solidFill>
              <a:latin typeface="+mn-ea"/>
              <a:ea typeface="+mn-ea"/>
            </a:endParaRPr>
          </a:p>
        </p:txBody>
      </p:sp>
      <p:sp>
        <p:nvSpPr>
          <p:cNvPr id="20482" name="Rectangle 3"/>
          <p:cNvSpPr>
            <a:spLocks noGrp="1" noChangeArrowheads="1"/>
          </p:cNvSpPr>
          <p:nvPr>
            <p:ph idx="1"/>
          </p:nvPr>
        </p:nvSpPr>
        <p:spPr>
          <a:xfrm>
            <a:off x="642938" y="2143125"/>
            <a:ext cx="8245475" cy="2867025"/>
          </a:xfrm>
          <a:solidFill>
            <a:srgbClr val="0000FF"/>
          </a:solidFill>
        </p:spPr>
        <p:txBody>
          <a:bodyPr vert="horz" rtlCol="0">
            <a:normAutofit fontScale="92500" lnSpcReduction="10000"/>
          </a:bodyPr>
          <a:lstStyle/>
          <a:p>
            <a:pPr marR="0" lvl="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kumimoji="0" lang="zh-CN" altLang="en-US" sz="32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宽禁带半导体的概念</a:t>
            </a:r>
            <a:endParaRPr kumimoji="0" lang="en-US" altLang="zh-CN" sz="32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endParaRPr>
          </a:p>
          <a:p>
            <a:pPr marR="0" lvl="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kumimoji="0" lang="zh-CN" altLang="en-US" sz="32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三代半导体</a:t>
            </a:r>
            <a:endParaRPr kumimoji="0" lang="en-US" altLang="zh-CN" sz="32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endParaRPr>
          </a:p>
          <a:p>
            <a:pPr marR="0" lvl="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kumimoji="0" lang="zh-CN" altLang="en-US" sz="32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宽禁带半导体的历史</a:t>
            </a:r>
            <a:endParaRPr kumimoji="0" lang="zh-CN" altLang="en-US" sz="32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endParaRPr>
          </a:p>
          <a:p>
            <a:pPr marR="0" lvl="1"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kumimoji="0" lang="en-US" altLang="zh-CN" sz="2800" b="0" i="0" u="none" strike="noStrike" kern="1200" cap="none" spc="0" normalizeH="0" baseline="0" noProof="0" dirty="0" err="1" smtClean="0">
                <a:ln>
                  <a:noFill/>
                </a:ln>
                <a:solidFill>
                  <a:schemeClr val="bg1"/>
                </a:solidFill>
                <a:effectLst/>
                <a:uLnTx/>
                <a:uFillTx/>
                <a:latin typeface="黑体" panose="02010609060101010101" pitchFamily="49" charset="-122"/>
                <a:ea typeface="黑体" panose="02010609060101010101" pitchFamily="49" charset="-122"/>
              </a:rPr>
              <a:t>SiC</a:t>
            </a:r>
            <a:r>
              <a:rPr kumimoji="0" lang="en-US" altLang="zh-CN" sz="28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 </a:t>
            </a:r>
            <a:r>
              <a:rPr kumimoji="0" lang="en-US" altLang="zh-CN" sz="2800" b="0" i="0" u="none" strike="noStrike" kern="1200" cap="none" spc="0" normalizeH="0" baseline="0" noProof="0" dirty="0" err="1" smtClean="0">
                <a:ln>
                  <a:noFill/>
                </a:ln>
                <a:solidFill>
                  <a:schemeClr val="bg1"/>
                </a:solidFill>
                <a:effectLst/>
                <a:uLnTx/>
                <a:uFillTx/>
                <a:latin typeface="黑体" panose="02010609060101010101" pitchFamily="49" charset="-122"/>
                <a:ea typeface="黑体" panose="02010609060101010101" pitchFamily="49" charset="-122"/>
              </a:rPr>
              <a:t>GaN</a:t>
            </a:r>
            <a:r>
              <a:rPr kumimoji="0" lang="en-US" altLang="zh-CN" sz="28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 &amp; </a:t>
            </a:r>
            <a:r>
              <a:rPr kumimoji="0" lang="en-US" altLang="zh-CN" sz="2800" b="0" i="0" u="none" strike="noStrike" kern="1200" cap="none" spc="0" normalizeH="0" baseline="0" noProof="0" dirty="0" err="1" smtClean="0">
                <a:ln>
                  <a:noFill/>
                </a:ln>
                <a:solidFill>
                  <a:schemeClr val="bg1"/>
                </a:solidFill>
                <a:effectLst/>
                <a:uLnTx/>
                <a:uFillTx/>
                <a:latin typeface="黑体" panose="02010609060101010101" pitchFamily="49" charset="-122"/>
                <a:ea typeface="黑体" panose="02010609060101010101" pitchFamily="49" charset="-122"/>
              </a:rPr>
              <a:t>ZnO</a:t>
            </a:r>
            <a:r>
              <a:rPr kumimoji="0" lang="en-US" altLang="zh-CN" sz="28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a:t>
            </a:r>
            <a:r>
              <a:rPr kumimoji="0" lang="zh-CN" altLang="en-US" sz="28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rPr>
              <a:t>超宽禁带半导体</a:t>
            </a:r>
            <a:endParaRPr kumimoji="0" lang="en-US" altLang="zh-CN" sz="28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endParaRPr>
          </a:p>
        </p:txBody>
      </p:sp>
      <p:sp>
        <p:nvSpPr>
          <p:cNvPr id="20484" name="灯片编号占位符 3"/>
          <p:cNvSpPr txBox="1">
            <a:spLocks noGrp="1" noChangeArrowheads="1"/>
          </p:cNvSpPr>
          <p:nvPr>
            <p:ph type="sldNum" sz="quarter" idx="12"/>
          </p:nvPr>
        </p:nvSpPr>
        <p:spPr bwMode="auto">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800" i="0" dirty="0">
                <a:solidFill>
                  <a:srgbClr val="636363"/>
                </a:solidFill>
              </a:rPr>
            </a:fld>
            <a:endParaRPr lang="en-US" altLang="zh-CN" sz="1800" i="0" dirty="0">
              <a:solidFill>
                <a:srgbClr val="636363"/>
              </a:solidFill>
            </a:endParaRPr>
          </a:p>
        </p:txBody>
      </p:sp>
    </p:spTree>
  </p:cSld>
  <p:clrMapOvr>
    <a:masterClrMapping/>
  </p:clrMapOvr>
  <p:transition>
    <p:pull dir="l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9811" y="187241"/>
            <a:ext cx="7886700" cy="648073"/>
          </a:xfrm>
        </p:spPr>
        <p:txBody>
          <a:bodyPr>
            <a:noAutofit/>
          </a:bodyPr>
          <a:lstStyle/>
          <a:p>
            <a:r>
              <a:rPr lang="en-US" altLang="zh-CN" sz="2800" b="1" dirty="0" smtClean="0"/>
              <a:t>1.1.1 </a:t>
            </a:r>
            <a:r>
              <a:rPr lang="zh-CN" altLang="en-US" sz="2800" b="1" dirty="0" smtClean="0"/>
              <a:t>宽</a:t>
            </a:r>
            <a:r>
              <a:rPr lang="zh-CN" altLang="en-US" sz="2800" b="1" dirty="0"/>
              <a:t>禁带半导体的</a:t>
            </a:r>
            <a:r>
              <a:rPr lang="zh-CN" altLang="en-US" sz="2800" b="1" dirty="0" smtClean="0"/>
              <a:t>概念（</a:t>
            </a:r>
            <a:r>
              <a:rPr lang="en-US" altLang="zh-CN" sz="2800" b="1" dirty="0" smtClean="0"/>
              <a:t>wide bandgap</a:t>
            </a:r>
            <a:r>
              <a:rPr lang="zh-CN" altLang="en-US" sz="2800" b="1" dirty="0" smtClean="0"/>
              <a:t>）</a:t>
            </a:r>
            <a:endParaRPr lang="zh-CN" altLang="en-US" sz="2800" b="1" dirty="0" smtClean="0"/>
          </a:p>
        </p:txBody>
      </p:sp>
      <p:pic>
        <p:nvPicPr>
          <p:cNvPr id="6" name="图片 5"/>
          <p:cNvPicPr>
            <a:picLocks noChangeAspect="1"/>
          </p:cNvPicPr>
          <p:nvPr/>
        </p:nvPicPr>
        <p:blipFill>
          <a:blip r:embed="rId1"/>
          <a:stretch>
            <a:fillRect/>
          </a:stretch>
        </p:blipFill>
        <p:spPr>
          <a:xfrm>
            <a:off x="539552" y="1124744"/>
            <a:ext cx="8281576" cy="5544616"/>
          </a:xfrm>
          <a:prstGeom prst="rect">
            <a:avLst/>
          </a:prstGeom>
        </p:spPr>
      </p:pic>
      <p:sp>
        <p:nvSpPr>
          <p:cNvPr id="10" name="矩形 9"/>
          <p:cNvSpPr/>
          <p:nvPr/>
        </p:nvSpPr>
        <p:spPr>
          <a:xfrm>
            <a:off x="5292080" y="1988840"/>
            <a:ext cx="2304256" cy="2952328"/>
          </a:xfrm>
          <a:prstGeom prst="rect">
            <a:avLst/>
          </a:prstGeom>
          <a:noFill/>
          <a:ln w="635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356036" y="6309320"/>
            <a:ext cx="1296144"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948264" y="620688"/>
            <a:ext cx="1800200" cy="461665"/>
          </a:xfrm>
          <a:prstGeom prst="rect">
            <a:avLst/>
          </a:prstGeom>
          <a:noFill/>
        </p:spPr>
        <p:txBody>
          <a:bodyPr wrap="square" rtlCol="0">
            <a:spAutoFit/>
          </a:bodyPr>
          <a:lstStyle/>
          <a:p>
            <a:r>
              <a:rPr lang="zh-CN" altLang="en-US" b="1" i="0" dirty="0" smtClean="0"/>
              <a:t>半导体材料</a:t>
            </a:r>
            <a:endParaRPr lang="zh-CN" altLang="en-US" b="1" i="0" dirty="0"/>
          </a:p>
        </p:txBody>
      </p:sp>
      <p:cxnSp>
        <p:nvCxnSpPr>
          <p:cNvPr id="14" name="直接箭头连接符 13"/>
          <p:cNvCxnSpPr/>
          <p:nvPr/>
        </p:nvCxnSpPr>
        <p:spPr>
          <a:xfrm flipH="1">
            <a:off x="6876256" y="1124744"/>
            <a:ext cx="479780" cy="792088"/>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l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560" y="311290"/>
            <a:ext cx="3430747" cy="523220"/>
          </a:xfrm>
          <a:prstGeom prst="rect">
            <a:avLst/>
          </a:prstGeom>
        </p:spPr>
        <p:txBody>
          <a:bodyPr wrap="none">
            <a:spAutoFit/>
          </a:bodyPr>
          <a:lstStyle/>
          <a:p>
            <a:r>
              <a:rPr lang="zh-CN" altLang="en-US" sz="2800" b="1" i="0" dirty="0"/>
              <a:t>宽禁带半导体的概念</a:t>
            </a:r>
            <a:endParaRPr lang="zh-CN" altLang="en-US" sz="2800" i="0" dirty="0"/>
          </a:p>
        </p:txBody>
      </p:sp>
      <p:sp>
        <p:nvSpPr>
          <p:cNvPr id="5" name="文本框 4"/>
          <p:cNvSpPr txBox="1"/>
          <p:nvPr/>
        </p:nvSpPr>
        <p:spPr>
          <a:xfrm>
            <a:off x="611560" y="4158305"/>
            <a:ext cx="8272272" cy="240065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b="1" i="0" dirty="0"/>
              <a:t>禁带宽度大于或等于</a:t>
            </a:r>
            <a:r>
              <a:rPr lang="en-US" altLang="zh-CN" sz="2000" b="1" i="0" dirty="0"/>
              <a:t>2.3 eV</a:t>
            </a:r>
            <a:r>
              <a:rPr lang="zh-CN" altLang="en-US" sz="2000" b="1" i="0" dirty="0"/>
              <a:t>的半导体材料</a:t>
            </a:r>
            <a:r>
              <a:rPr lang="zh-CN" altLang="en-US" sz="2000" b="1" i="0" dirty="0" smtClean="0"/>
              <a:t>。</a:t>
            </a:r>
            <a:r>
              <a:rPr lang="zh-CN" altLang="en-US" sz="2000" b="1" i="0" dirty="0"/>
              <a:t>宽禁带半导体也通常称为第三代半导体</a:t>
            </a:r>
            <a:r>
              <a:rPr lang="zh-CN" altLang="en-US" sz="2000" b="1" i="0" dirty="0" smtClean="0"/>
              <a:t>。</a:t>
            </a:r>
            <a:endParaRPr lang="en-US" altLang="zh-CN" sz="2000" b="1" i="0" dirty="0" smtClean="0"/>
          </a:p>
          <a:p>
            <a:pPr marL="342900" indent="-342900">
              <a:lnSpc>
                <a:spcPct val="150000"/>
              </a:lnSpc>
              <a:buFont typeface="Wingdings" panose="05000000000000000000" pitchFamily="2" charset="2"/>
              <a:buChar char="Ø"/>
            </a:pPr>
            <a:r>
              <a:rPr lang="zh-CN" altLang="en-US" sz="2000" b="1" i="0" dirty="0" smtClean="0"/>
              <a:t>常用</a:t>
            </a:r>
            <a:r>
              <a:rPr lang="zh-CN" altLang="en-US" sz="2000" b="1" i="0" dirty="0"/>
              <a:t>的宽禁带半导体在室温下的禁带宽度</a:t>
            </a:r>
            <a:r>
              <a:rPr lang="zh-CN" altLang="en-US" sz="2000" b="1" i="0" dirty="0" smtClean="0"/>
              <a:t>：</a:t>
            </a:r>
            <a:endParaRPr lang="en-US" altLang="zh-CN" sz="2000" b="1" i="0" dirty="0" smtClean="0"/>
          </a:p>
          <a:p>
            <a:pPr marL="800100" lvl="1" indent="-342900">
              <a:lnSpc>
                <a:spcPct val="150000"/>
              </a:lnSpc>
              <a:buFont typeface="Wingdings" panose="05000000000000000000" pitchFamily="2" charset="2"/>
              <a:buChar char="Ø"/>
            </a:pPr>
            <a:r>
              <a:rPr lang="en-US" altLang="zh-CN" sz="2000" b="1" i="0" dirty="0" err="1" smtClean="0"/>
              <a:t>GaN</a:t>
            </a:r>
            <a:r>
              <a:rPr lang="zh-CN" altLang="en-US" sz="2000" b="1" i="0" dirty="0"/>
              <a:t>为</a:t>
            </a:r>
            <a:r>
              <a:rPr lang="en-US" altLang="zh-CN" sz="2000" b="1" i="0" dirty="0"/>
              <a:t>3.39 eV</a:t>
            </a:r>
            <a:r>
              <a:rPr lang="zh-CN" altLang="en-US" sz="2000" b="1" i="0" dirty="0"/>
              <a:t>、</a:t>
            </a:r>
            <a:r>
              <a:rPr lang="en-US" altLang="zh-CN" sz="2000" b="1" i="0" dirty="0" err="1"/>
              <a:t>AlN</a:t>
            </a:r>
            <a:r>
              <a:rPr lang="zh-CN" altLang="en-US" sz="2000" b="1" i="0" dirty="0"/>
              <a:t>为</a:t>
            </a:r>
            <a:r>
              <a:rPr lang="en-US" altLang="zh-CN" sz="2000" b="1" i="0" dirty="0"/>
              <a:t>6.2 eV</a:t>
            </a:r>
            <a:r>
              <a:rPr lang="zh-CN" altLang="en-US" sz="2000" b="1" i="0" dirty="0"/>
              <a:t>、</a:t>
            </a:r>
            <a:r>
              <a:rPr lang="en-US" altLang="zh-CN" sz="2000" b="1" i="0" dirty="0" err="1"/>
              <a:t>ZnO</a:t>
            </a:r>
            <a:r>
              <a:rPr lang="zh-CN" altLang="en-US" sz="2000" b="1" i="0" dirty="0"/>
              <a:t>为</a:t>
            </a:r>
            <a:r>
              <a:rPr lang="en-US" altLang="zh-CN" sz="2000" b="1" i="0" dirty="0"/>
              <a:t>3.37 </a:t>
            </a:r>
            <a:r>
              <a:rPr lang="en-US" altLang="zh-CN" sz="2000" b="1" i="0" dirty="0" smtClean="0"/>
              <a:t>eV</a:t>
            </a:r>
            <a:r>
              <a:rPr lang="zh-CN" altLang="en-US" sz="2000" b="1" i="0" dirty="0" smtClean="0"/>
              <a:t>，</a:t>
            </a:r>
            <a:endParaRPr lang="en-US" altLang="zh-CN" sz="2000" b="1" i="0" dirty="0" smtClean="0"/>
          </a:p>
          <a:p>
            <a:pPr marL="800100" lvl="1" indent="-342900">
              <a:lnSpc>
                <a:spcPct val="150000"/>
              </a:lnSpc>
              <a:buFont typeface="Wingdings" panose="05000000000000000000" pitchFamily="2" charset="2"/>
              <a:buChar char="Ø"/>
            </a:pPr>
            <a:r>
              <a:rPr lang="en-US" altLang="zh-CN" sz="2000" b="1" i="0" dirty="0" smtClean="0">
                <a:latin typeface="Symbol" panose="05050102010706020507" pitchFamily="18" charset="2"/>
              </a:rPr>
              <a:t>b</a:t>
            </a:r>
            <a:r>
              <a:rPr lang="en-US" altLang="zh-CN" sz="2000" b="1" i="0" dirty="0" smtClean="0"/>
              <a:t>-Ga</a:t>
            </a:r>
            <a:r>
              <a:rPr lang="en-US" altLang="zh-CN" sz="2000" b="1" i="0" baseline="-25000" dirty="0" smtClean="0"/>
              <a:t>2</a:t>
            </a:r>
            <a:r>
              <a:rPr lang="en-US" altLang="zh-CN" sz="2000" b="1" i="0" dirty="0" smtClean="0"/>
              <a:t>O</a:t>
            </a:r>
            <a:r>
              <a:rPr lang="en-US" altLang="zh-CN" sz="2000" b="1" i="0" baseline="-25000" dirty="0" smtClean="0"/>
              <a:t>3</a:t>
            </a:r>
            <a:r>
              <a:rPr lang="zh-CN" altLang="en-US" sz="2000" b="1" i="0" dirty="0"/>
              <a:t>为</a:t>
            </a:r>
            <a:r>
              <a:rPr lang="en-US" altLang="zh-CN" sz="2000" b="1" i="0" dirty="0"/>
              <a:t>4.85 eV</a:t>
            </a:r>
            <a:r>
              <a:rPr lang="zh-CN" altLang="en-US" sz="2000" b="1" i="0" dirty="0"/>
              <a:t>、</a:t>
            </a:r>
            <a:r>
              <a:rPr lang="en-US" altLang="zh-CN" sz="2000" b="1" i="0" dirty="0"/>
              <a:t>4H-SiC</a:t>
            </a:r>
            <a:r>
              <a:rPr lang="zh-CN" altLang="en-US" sz="2000" b="1" i="0" dirty="0"/>
              <a:t>为</a:t>
            </a:r>
            <a:r>
              <a:rPr lang="en-US" altLang="zh-CN" sz="2000" b="1" i="0" dirty="0"/>
              <a:t>3.23 eV</a:t>
            </a:r>
            <a:r>
              <a:rPr lang="zh-CN" altLang="en-US" sz="2000" b="1" i="0" dirty="0"/>
              <a:t>、金刚石为</a:t>
            </a:r>
            <a:r>
              <a:rPr lang="en-US" altLang="zh-CN" sz="2000" b="1" i="0" dirty="0"/>
              <a:t>5.47 eV</a:t>
            </a:r>
            <a:r>
              <a:rPr lang="zh-CN" altLang="en-US" sz="2000" b="1" i="0" dirty="0" smtClean="0"/>
              <a:t>。</a:t>
            </a:r>
            <a:endParaRPr lang="zh-CN" altLang="en-US" sz="2000" i="0" dirty="0"/>
          </a:p>
        </p:txBody>
      </p:sp>
      <p:pic>
        <p:nvPicPr>
          <p:cNvPr id="6" name="图片 5"/>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40000" contrast="40000"/>
                    </a14:imgEffect>
                  </a14:imgLayer>
                </a14:imgProps>
              </a:ext>
            </a:extLst>
          </a:blip>
          <a:srcRect l="32500" t="4326" r="15700" b="12726"/>
          <a:stretch>
            <a:fillRect/>
          </a:stretch>
        </p:blipFill>
        <p:spPr>
          <a:xfrm rot="5400000">
            <a:off x="3107230" y="-656035"/>
            <a:ext cx="3001549" cy="6408712"/>
          </a:xfrm>
          <a:prstGeom prst="rect">
            <a:avLst/>
          </a:prstGeom>
        </p:spPr>
      </p:pic>
      <p:sp>
        <p:nvSpPr>
          <p:cNvPr id="7" name="文本框 6"/>
          <p:cNvSpPr txBox="1"/>
          <p:nvPr/>
        </p:nvSpPr>
        <p:spPr>
          <a:xfrm>
            <a:off x="5508104" y="3525466"/>
            <a:ext cx="3456384" cy="400110"/>
          </a:xfrm>
          <a:prstGeom prst="rect">
            <a:avLst/>
          </a:prstGeom>
          <a:noFill/>
        </p:spPr>
        <p:txBody>
          <a:bodyPr wrap="square" rtlCol="0">
            <a:spAutoFit/>
          </a:bodyPr>
          <a:lstStyle/>
          <a:p>
            <a:r>
              <a:rPr lang="zh-CN" altLang="en-US" sz="2000" b="1" i="0" dirty="0" smtClean="0"/>
              <a:t>黄昆</a:t>
            </a:r>
            <a:r>
              <a:rPr lang="en-US" altLang="zh-CN" sz="2000" b="1" i="0" dirty="0" smtClean="0"/>
              <a:t>《</a:t>
            </a:r>
            <a:r>
              <a:rPr lang="zh-CN" altLang="en-US" sz="2000" b="1" i="0" dirty="0" smtClean="0"/>
              <a:t>半导体物理学</a:t>
            </a:r>
            <a:r>
              <a:rPr lang="en-US" altLang="zh-CN" sz="2000" b="1" i="0" dirty="0" smtClean="0"/>
              <a:t>》1958</a:t>
            </a:r>
            <a:endParaRPr lang="zh-CN" altLang="en-US" sz="2000" b="1" i="0" dirty="0"/>
          </a:p>
        </p:txBody>
      </p:sp>
    </p:spTree>
  </p:cSld>
  <p:clrMapOvr>
    <a:masterClrMapping/>
  </p:clrMapOvr>
  <p:transition>
    <p:pull dir="ld"/>
  </p:transition>
  <p:timing>
    <p:tnLst>
      <p:par>
        <p:cTn id="1" dur="indefinite" restart="never" nodeType="tmRoot"/>
      </p:par>
    </p:tnLst>
  </p:timing>
</p:sld>
</file>

<file path=ppt/tags/tag1.xml><?xml version="1.0" encoding="utf-8"?>
<p:tagLst xmlns:p="http://schemas.openxmlformats.org/presentationml/2006/main">
  <p:tag name="REFSHAPE" val="729708620"/>
  <p:tag name="KSO_WM_UNIT_PLACING_PICTURE_USER_VIEWPORT" val="{&quot;height&quot;:6690.5070866141732,&quot;width&quot;:3653.5999999999999}"/>
</p:tagLst>
</file>

<file path=ppt/tags/tag2.xml><?xml version="1.0" encoding="utf-8"?>
<p:tagLst xmlns:p="http://schemas.openxmlformats.org/presentationml/2006/main">
  <p:tag name="KSO_WM_UNIT_PLACING_PICTURE_USER_VIEWPORT" val="{&quot;height&quot;:9330,&quot;width&quot;:11835}"/>
</p:tagLst>
</file>

<file path=ppt/tags/tag3.xml><?xml version="1.0" encoding="utf-8"?>
<p:tagLst xmlns:p="http://schemas.openxmlformats.org/presentationml/2006/main">
  <p:tag name="KSO_WM_UNIT_TABLE_BEAUTIFY" val="smartTable{9c0a5f3c-c5fb-4922-bfea-69dbd6bbaf63}"/>
</p:tagLst>
</file>

<file path=ppt/tags/tag4.xml><?xml version="1.0" encoding="utf-8"?>
<p:tagLst xmlns:p="http://schemas.openxmlformats.org/presentationml/2006/main">
  <p:tag name="REFSHAPE" val="977854252"/>
  <p:tag name="KSO_WM_UNIT_PLACING_PICTURE_USER_VIEWPORT" val="{&quot;height&quot;:28800,&quot;width&quot;:13305}"/>
</p:tagLst>
</file>

<file path=ppt/tags/tag5.xml><?xml version="1.0" encoding="utf-8"?>
<p:tagLst xmlns:p="http://schemas.openxmlformats.org/presentationml/2006/main">
  <p:tag name="KSO_WM_UNIT_PLACING_PICTURE_USER_VIEWPORT" val="{&quot;height&quot;:5777,&quot;width&quot;:6506}"/>
</p:tagLst>
</file>

<file path=ppt/tags/tag6.xml><?xml version="1.0" encoding="utf-8"?>
<p:tagLst xmlns:p="http://schemas.openxmlformats.org/presentationml/2006/main">
  <p:tag name="REFSHAPE" val="1880477684"/>
  <p:tag name="KSO_WM_UNIT_PLACING_PICTURE_USER_VIEWPORT" val="{&quot;height&quot;:9579.272440944882,&quot;width&quot;:10005.015748031496}"/>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9930</Words>
  <Application>WPS 演示</Application>
  <PresentationFormat>全屏显示(4:3)</PresentationFormat>
  <Paragraphs>623</Paragraphs>
  <Slides>51</Slides>
  <Notes>0</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6</vt:i4>
      </vt:variant>
      <vt:variant>
        <vt:lpstr>幻灯片标题</vt:lpstr>
      </vt:variant>
      <vt:variant>
        <vt:i4>51</vt:i4>
      </vt:variant>
    </vt:vector>
  </HeadingPairs>
  <TitlesOfParts>
    <vt:vector size="82" baseType="lpstr">
      <vt:lpstr>Arial</vt:lpstr>
      <vt:lpstr>宋体</vt:lpstr>
      <vt:lpstr>Wingdings</vt:lpstr>
      <vt:lpstr>Times New Roman</vt:lpstr>
      <vt:lpstr>华文行楷</vt:lpstr>
      <vt:lpstr>Wingdings 2</vt:lpstr>
      <vt:lpstr>楷体</vt:lpstr>
      <vt:lpstr>黑体</vt:lpstr>
      <vt:lpstr>Wingdings 3</vt:lpstr>
      <vt:lpstr>Symbol</vt:lpstr>
      <vt:lpstr>微软雅黑</vt:lpstr>
      <vt:lpstr>Arial Unicode MS</vt:lpstr>
      <vt:lpstr>Calibri Light</vt:lpstr>
      <vt:lpstr>Calibri</vt:lpstr>
      <vt:lpstr>Wingdings</vt:lpstr>
      <vt:lpstr>Lucida Sans Unicode</vt:lpstr>
      <vt:lpstr>楷体_GB2312</vt:lpstr>
      <vt:lpstr>新宋体</vt:lpstr>
      <vt:lpstr>MS PGothic</vt:lpstr>
      <vt:lpstr>MS PMincho</vt:lpstr>
      <vt:lpstr>Yu Gothic UI</vt:lpstr>
      <vt:lpstr>Verdana</vt:lpstr>
      <vt:lpstr>Wingdings 2</vt:lpstr>
      <vt:lpstr>Symbol</vt:lpstr>
      <vt:lpstr>Office Theme</vt:lpstr>
      <vt:lpstr>Equation.3</vt:lpstr>
      <vt:lpstr>Equation.3</vt:lpstr>
      <vt:lpstr>Equation.3</vt:lpstr>
      <vt:lpstr>Equation.3</vt:lpstr>
      <vt:lpstr>Equation.3</vt:lpstr>
      <vt:lpstr>Equation.3</vt:lpstr>
      <vt:lpstr>宽禁带半导体 (2021-2022)</vt:lpstr>
      <vt:lpstr>本课的特点、要求、方式、考试</vt:lpstr>
      <vt:lpstr>课程内容</vt:lpstr>
      <vt:lpstr>课程内容</vt:lpstr>
      <vt:lpstr>参考书</vt:lpstr>
      <vt:lpstr>内容提要</vt:lpstr>
      <vt:lpstr>1.1 宽禁带半导体简介</vt:lpstr>
      <vt:lpstr>1.1.1 宽禁带半导体的概念（wide bandgap）</vt:lpstr>
      <vt:lpstr>PowerPoint 演示文稿</vt:lpstr>
      <vt:lpstr>PowerPoint 演示文稿</vt:lpstr>
      <vt:lpstr>PowerPoint 演示文稿</vt:lpstr>
      <vt:lpstr>PowerPoint 演示文稿</vt:lpstr>
      <vt:lpstr>PowerPoint 演示文稿</vt:lpstr>
      <vt:lpstr>1.1.2 三代半导体</vt:lpstr>
      <vt:lpstr>PowerPoint 演示文稿</vt:lpstr>
      <vt:lpstr>PowerPoint 演示文稿</vt:lpstr>
      <vt:lpstr>PowerPoint 演示文稿</vt:lpstr>
      <vt:lpstr>光纤通信和微波通信</vt:lpstr>
      <vt:lpstr>PowerPoint 演示文稿</vt:lpstr>
      <vt:lpstr>PowerPoint 演示文稿</vt:lpstr>
      <vt:lpstr>1.1.3 宽禁带半导体的历史：碳化硅（SiC）</vt:lpstr>
      <vt:lpstr>1.1.3 宽禁带半导体的历史：SiC外延生长</vt:lpstr>
      <vt:lpstr>PowerPoint 演示文稿</vt:lpstr>
      <vt:lpstr>PowerPoint 演示文稿</vt:lpstr>
      <vt:lpstr>1.1.3 宽禁带半导体的历史：氮化镓（ GaN）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1.1.3 宽禁带半导体的历史：超宽禁带半导体</vt:lpstr>
      <vt:lpstr>超宽禁带半导体：氧化镓 b-Ga2O3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GaN（III-nitride）晶体结构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氮化物半导体发光器件（全波段，效率）</vt:lpstr>
    </vt:vector>
  </TitlesOfParts>
  <Company>phy.pku.edu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gyzhang</dc:creator>
  <cp:lastModifiedBy>czz</cp:lastModifiedBy>
  <cp:revision>405</cp:revision>
  <cp:lastPrinted>1998-07-27T02:37:00Z</cp:lastPrinted>
  <dcterms:created xsi:type="dcterms:W3CDTF">1998-06-09T13:44:00Z</dcterms:created>
  <dcterms:modified xsi:type="dcterms:W3CDTF">2021-09-16T03:24:33Z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A4CEF08CDD8D4EE095A576F2716CCFCD</vt:lpwstr>
  </property>
</Properties>
</file>